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60" r:id="rId4"/>
    <p:sldId id="358" r:id="rId5"/>
    <p:sldId id="360" r:id="rId6"/>
    <p:sldId id="324" r:id="rId7"/>
    <p:sldId id="389" r:id="rId8"/>
    <p:sldId id="501" r:id="rId9"/>
    <p:sldId id="601" r:id="rId10"/>
    <p:sldId id="551" r:id="rId11"/>
    <p:sldId id="447" r:id="rId12"/>
    <p:sldId id="511" r:id="rId13"/>
    <p:sldId id="573" r:id="rId14"/>
    <p:sldId id="616" r:id="rId15"/>
    <p:sldId id="626" r:id="rId16"/>
    <p:sldId id="639" r:id="rId17"/>
    <p:sldId id="637" r:id="rId18"/>
    <p:sldId id="630" r:id="rId19"/>
    <p:sldId id="284" r:id="rId20"/>
  </p:sldIdLst>
  <p:sldSz cx="9144000" cy="6858000" type="screen4x3"/>
  <p:notesSz cx="6858000" cy="9144000"/>
  <p:defaultTextStyle>
    <a:lvl1pPr>
      <a:defRPr sz="2400">
        <a:latin typeface="Calibri"/>
        <a:ea typeface="Calibri"/>
        <a:cs typeface="Calibri"/>
        <a:sym typeface="Calibri"/>
      </a:defRPr>
    </a:lvl1pPr>
    <a:lvl2pPr indent="457200">
      <a:defRPr sz="2400">
        <a:latin typeface="Calibri"/>
        <a:ea typeface="Calibri"/>
        <a:cs typeface="Calibri"/>
        <a:sym typeface="Calibri"/>
      </a:defRPr>
    </a:lvl2pPr>
    <a:lvl3pPr indent="914400">
      <a:defRPr sz="2400">
        <a:latin typeface="Calibri"/>
        <a:ea typeface="Calibri"/>
        <a:cs typeface="Calibri"/>
        <a:sym typeface="Calibri"/>
      </a:defRPr>
    </a:lvl3pPr>
    <a:lvl4pPr indent="1371600">
      <a:defRPr sz="2400">
        <a:latin typeface="Calibri"/>
        <a:ea typeface="Calibri"/>
        <a:cs typeface="Calibri"/>
        <a:sym typeface="Calibri"/>
      </a:defRPr>
    </a:lvl4pPr>
    <a:lvl5pPr indent="1828800">
      <a:defRPr sz="2400">
        <a:latin typeface="Calibri"/>
        <a:ea typeface="Calibri"/>
        <a:cs typeface="Calibri"/>
        <a:sym typeface="Calibri"/>
      </a:defRPr>
    </a:lvl5pPr>
    <a:lvl6pPr>
      <a:defRPr sz="2400">
        <a:latin typeface="Calibri"/>
        <a:ea typeface="Calibri"/>
        <a:cs typeface="Calibri"/>
        <a:sym typeface="Calibri"/>
      </a:defRPr>
    </a:lvl6pPr>
    <a:lvl7pPr>
      <a:defRPr sz="2400">
        <a:latin typeface="Calibri"/>
        <a:ea typeface="Calibri"/>
        <a:cs typeface="Calibri"/>
        <a:sym typeface="Calibri"/>
      </a:defRPr>
    </a:lvl7pPr>
    <a:lvl8pPr>
      <a:defRPr sz="2400">
        <a:latin typeface="Calibri"/>
        <a:ea typeface="Calibri"/>
        <a:cs typeface="Calibri"/>
        <a:sym typeface="Calibri"/>
      </a:defRPr>
    </a:lvl8pPr>
    <a:lvl9pPr>
      <a:defRPr sz="2400"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845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5329" userDrawn="1">
          <p15:clr>
            <a:srgbClr val="A4A3A4"/>
          </p15:clr>
        </p15:guide>
        <p15:guide id="4" pos="1338" userDrawn="1">
          <p15:clr>
            <a:srgbClr val="A4A3A4"/>
          </p15:clr>
        </p15:guide>
        <p15:guide id="5" pos="3696" userDrawn="1">
          <p15:clr>
            <a:srgbClr val="A4A3A4"/>
          </p15:clr>
        </p15:guide>
        <p15:guide id="6" pos="3810" userDrawn="1">
          <p15:clr>
            <a:srgbClr val="A4A3A4"/>
          </p15:clr>
        </p15:guide>
        <p15:guide id="7" orient="horz" pos="1094" userDrawn="1">
          <p15:clr>
            <a:srgbClr val="A4A3A4"/>
          </p15:clr>
        </p15:guide>
        <p15:guide id="8" orient="horz" pos="2001" userDrawn="1">
          <p15:clr>
            <a:srgbClr val="A4A3A4"/>
          </p15:clr>
        </p15:guide>
        <p15:guide id="9" pos="2980" userDrawn="1">
          <p15:clr>
            <a:srgbClr val="A4A3A4"/>
          </p15:clr>
        </p15:guide>
        <p15:guide id="10" orient="horz" pos="1457" userDrawn="1">
          <p15:clr>
            <a:srgbClr val="A4A3A4"/>
          </p15:clr>
        </p15:guide>
        <p15:guide id="11" orient="horz" pos="2886" userDrawn="1">
          <p15:clr>
            <a:srgbClr val="A4A3A4"/>
          </p15:clr>
        </p15:guide>
        <p15:guide id="12" pos="30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briela Sofia Antonio" initials="GSA" lastIdx="33" clrIdx="0">
    <p:extLst/>
  </p:cmAuthor>
  <p:cmAuthor id="2" name="Marina Cancado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9647"/>
    <a:srgbClr val="7E935E"/>
    <a:srgbClr val="CED6B8"/>
    <a:srgbClr val="E87A2C"/>
    <a:srgbClr val="EA8741"/>
    <a:srgbClr val="EFA26B"/>
    <a:srgbClr val="4F52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3CECE"/>
          </a:solidFill>
        </a:fill>
      </a:tcStyle>
    </a:wholeTbl>
    <a:band2H>
      <a:tcTxStyle/>
      <a:tcStyle>
        <a:tcBdr/>
        <a:fill>
          <a:solidFill>
            <a:srgbClr val="F1E8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E484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E484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E484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69" autoAdjust="0"/>
    <p:restoredTop sz="95246" autoAdjust="0"/>
  </p:normalViewPr>
  <p:slideViewPr>
    <p:cSldViewPr snapToGrid="0">
      <p:cViewPr varScale="1">
        <p:scale>
          <a:sx n="56" d="100"/>
          <a:sy n="56" d="100"/>
        </p:scale>
        <p:origin x="1014" y="60"/>
      </p:cViewPr>
      <p:guideLst>
        <p:guide orient="horz" pos="845"/>
        <p:guide pos="2880"/>
        <p:guide pos="5329"/>
        <p:guide pos="1338"/>
        <p:guide pos="3696"/>
        <p:guide pos="3810"/>
        <p:guide orient="horz" pos="1094"/>
        <p:guide orient="horz" pos="2001"/>
        <p:guide pos="2980"/>
        <p:guide orient="horz" pos="1457"/>
        <p:guide orient="horz" pos="2886"/>
        <p:guide pos="3080"/>
      </p:guideLst>
    </p:cSldViewPr>
  </p:slideViewPr>
  <p:outlineViewPr>
    <p:cViewPr>
      <p:scale>
        <a:sx n="33" d="100"/>
        <a:sy n="33" d="100"/>
      </p:scale>
      <p:origin x="0" y="-400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34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172446962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9713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4891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3533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4891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de_apresentacao_enef.jpeg" descr="slide_apresentacao_enef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0" y="0"/>
            <a:ext cx="9129713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lIns="45718" tIns="45718" rIns="45718" bIns="45718"/>
          <a:lstStyle>
            <a:lvl1pPr defTabSz="457200"/>
          </a:lstStyle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slide_conteudo_enef.jpeg" descr="slide_conteudo_enef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87" y="-1"/>
            <a:ext cx="9139238" cy="6856414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Shape 42"/>
          <p:cNvSpPr>
            <a:spLocks noGrp="1"/>
          </p:cNvSpPr>
          <p:nvPr>
            <p:ph type="sldNum" sz="quarter" idx="2"/>
          </p:nvPr>
        </p:nvSpPr>
        <p:spPr>
          <a:xfrm>
            <a:off x="6553200" y="6356350"/>
            <a:ext cx="2133600" cy="189359"/>
          </a:xfrm>
          <a:prstGeom prst="rect">
            <a:avLst/>
          </a:prstGeom>
        </p:spPr>
        <p:txBody>
          <a:bodyPr/>
          <a:lstStyle>
            <a:lvl1pPr defTabSz="457200">
              <a:defRPr sz="1400"/>
            </a:lvl1pPr>
          </a:lstStyle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slide_conteudo_enef.jpeg" descr="slide_conteudo_enef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87" y="-1"/>
            <a:ext cx="9139238" cy="6856414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xfrm>
            <a:off x="6553200" y="6356350"/>
            <a:ext cx="2133600" cy="189359"/>
          </a:xfrm>
          <a:prstGeom prst="rect">
            <a:avLst/>
          </a:prstGeom>
        </p:spPr>
        <p:txBody>
          <a:bodyPr/>
          <a:lstStyle>
            <a:lvl1pPr defTabSz="457200">
              <a:defRPr sz="1400"/>
            </a:lvl1pPr>
          </a:lstStyle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slide_conteudo_enef.jpeg" descr="slide_conteudo_enef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87" y="-1"/>
            <a:ext cx="9139238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Shape 48"/>
          <p:cNvSpPr>
            <a:spLocks noGrp="1"/>
          </p:cNvSpPr>
          <p:nvPr>
            <p:ph type="sldNum" sz="quarter" idx="2"/>
          </p:nvPr>
        </p:nvSpPr>
        <p:spPr>
          <a:xfrm>
            <a:off x="6553200" y="6356350"/>
            <a:ext cx="2133600" cy="189359"/>
          </a:xfrm>
          <a:prstGeom prst="rect">
            <a:avLst/>
          </a:prstGeom>
        </p:spPr>
        <p:txBody>
          <a:bodyPr/>
          <a:lstStyle>
            <a:lvl1pPr defTabSz="457200">
              <a:defRPr sz="1400"/>
            </a:lvl1pPr>
          </a:lstStyle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/>
            </a:pPr>
            <a:r>
              <a:rPr sz="4000" cap="all"/>
              <a:t>Texto do Título</a:t>
            </a:r>
          </a:p>
        </p:txBody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Um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Dois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Três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Quatro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Cinco</a:t>
            </a:r>
          </a:p>
        </p:txBody>
      </p:sp>
      <p:sp>
        <p:nvSpPr>
          <p:cNvPr id="52" name="Shape 5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slide_conteudo_enef.jpeg" descr="slide_conteudo_enef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87" y="-1"/>
            <a:ext cx="9139238" cy="6856414"/>
          </a:xfrm>
          <a:prstGeom prst="rect">
            <a:avLst/>
          </a:prstGeom>
          <a:ln w="12700">
            <a:miter lim="400000"/>
          </a:ln>
        </p:spPr>
      </p:pic>
      <p:sp>
        <p:nvSpPr>
          <p:cNvPr id="55" name="Shape 55"/>
          <p:cNvSpPr>
            <a:spLocks noGrp="1"/>
          </p:cNvSpPr>
          <p:nvPr>
            <p:ph type="sldNum" sz="quarter" idx="2"/>
          </p:nvPr>
        </p:nvSpPr>
        <p:spPr>
          <a:xfrm>
            <a:off x="6553200" y="6356350"/>
            <a:ext cx="2133600" cy="189359"/>
          </a:xfrm>
          <a:prstGeom prst="rect">
            <a:avLst/>
          </a:prstGeom>
        </p:spPr>
        <p:txBody>
          <a:bodyPr/>
          <a:lstStyle>
            <a:lvl1pPr defTabSz="457200">
              <a:defRPr sz="1400"/>
            </a:lvl1pPr>
          </a:lstStyle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slide_conteudo_enef.jpeg" descr="slide_conteudo_enef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87" y="-1"/>
            <a:ext cx="9139238" cy="6856414"/>
          </a:xfrm>
          <a:prstGeom prst="rect">
            <a:avLst/>
          </a:prstGeom>
          <a:ln w="12700">
            <a:miter lim="400000"/>
          </a:ln>
        </p:spPr>
      </p:pic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xfrm>
            <a:off x="6553200" y="6356350"/>
            <a:ext cx="2133600" cy="189359"/>
          </a:xfrm>
          <a:prstGeom prst="rect">
            <a:avLst/>
          </a:prstGeom>
        </p:spPr>
        <p:txBody>
          <a:bodyPr/>
          <a:lstStyle>
            <a:lvl1pPr defTabSz="457200">
              <a:defRPr sz="1400"/>
            </a:lvl1pPr>
          </a:lstStyle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slide_conteudo_enef.jpeg" descr="slide_conteudo_enef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87" y="-1"/>
            <a:ext cx="9139238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Shape 61"/>
          <p:cNvSpPr>
            <a:spLocks noGrp="1"/>
          </p:cNvSpPr>
          <p:nvPr>
            <p:ph type="sldNum" sz="quarter" idx="2"/>
          </p:nvPr>
        </p:nvSpPr>
        <p:spPr>
          <a:xfrm>
            <a:off x="6553200" y="6356350"/>
            <a:ext cx="2133600" cy="300590"/>
          </a:xfrm>
          <a:prstGeom prst="rect">
            <a:avLst/>
          </a:prstGeom>
        </p:spPr>
        <p:txBody>
          <a:bodyPr/>
          <a:lstStyle>
            <a:lvl1pPr defTabSz="457200">
              <a:defRPr sz="1600"/>
            </a:lvl1pPr>
          </a:lstStyle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slide_conteudo_enef.jpeg" descr="slide_conteudo_enef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87" y="-1"/>
            <a:ext cx="9139238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Shape 64"/>
          <p:cNvSpPr>
            <a:spLocks noGrp="1"/>
          </p:cNvSpPr>
          <p:nvPr>
            <p:ph type="sldNum" sz="quarter" idx="2"/>
          </p:nvPr>
        </p:nvSpPr>
        <p:spPr>
          <a:xfrm>
            <a:off x="6553200" y="6356350"/>
            <a:ext cx="2133600" cy="189359"/>
          </a:xfrm>
          <a:prstGeom prst="rect">
            <a:avLst/>
          </a:prstGeom>
        </p:spPr>
        <p:txBody>
          <a:bodyPr/>
          <a:lstStyle>
            <a:lvl1pPr defTabSz="457200">
              <a:defRPr sz="1400"/>
            </a:lvl1pPr>
          </a:lstStyle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lide_conteudo_enef.jpeg" descr="slide_conteudo_enef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87" y="0"/>
            <a:ext cx="9139238" cy="6856413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6553200" y="6356350"/>
            <a:ext cx="2133600" cy="209154"/>
          </a:xfrm>
          <a:prstGeom prst="rect">
            <a:avLst/>
          </a:prstGeom>
        </p:spPr>
        <p:txBody>
          <a:bodyPr/>
          <a:lstStyle>
            <a:lvl1pPr defTabSz="457200">
              <a:defRPr sz="1600"/>
            </a:lvl1pPr>
          </a:lstStyle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lide_titulo_enef.jpeg" descr="slide_titulo_enef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0" y="0"/>
            <a:ext cx="9129713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lide_conteudo_enef.jpeg" descr="slide_conteudo_enef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87" y="0"/>
            <a:ext cx="9139238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hape 1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lIns="45718" tIns="45718" rIns="45718" bIns="45718"/>
          <a:lstStyle>
            <a:lvl1pPr defTabSz="457200"/>
          </a:lstStyle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/>
            </a:pPr>
            <a:r>
              <a:rPr sz="4000" cap="all"/>
              <a:t>Texto do Título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Um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Dois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Três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Quatro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Cinco</a:t>
            </a:r>
          </a:p>
        </p:txBody>
      </p:sp>
      <p:sp>
        <p:nvSpPr>
          <p:cNvPr id="26" name="Shape 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/>
            </a:pPr>
            <a:r>
              <a:rPr sz="4000" cap="all"/>
              <a:t>Texto do Título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Um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Dois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Três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Quatro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Cinco</a:t>
            </a:r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slide_conteudo_enef.jpeg" descr="slide_conteudo_enef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87" y="-1"/>
            <a:ext cx="9139238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xfrm>
            <a:off x="6553200" y="6356350"/>
            <a:ext cx="2133600" cy="300590"/>
          </a:xfrm>
          <a:prstGeom prst="rect">
            <a:avLst/>
          </a:prstGeom>
        </p:spPr>
        <p:txBody>
          <a:bodyPr/>
          <a:lstStyle>
            <a:lvl1pPr defTabSz="457200">
              <a:defRPr sz="1600"/>
            </a:lvl1pPr>
          </a:lstStyle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slide_conteudo_enef.jpeg" descr="slide_conteudo_enef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87" y="-1"/>
            <a:ext cx="9139238" cy="6856414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Shape 36"/>
          <p:cNvSpPr>
            <a:spLocks noGrp="1"/>
          </p:cNvSpPr>
          <p:nvPr>
            <p:ph type="sldNum" sz="quarter" idx="2"/>
          </p:nvPr>
        </p:nvSpPr>
        <p:spPr>
          <a:xfrm>
            <a:off x="6553200" y="6356350"/>
            <a:ext cx="2133600" cy="189359"/>
          </a:xfrm>
          <a:prstGeom prst="rect">
            <a:avLst/>
          </a:prstGeom>
        </p:spPr>
        <p:txBody>
          <a:bodyPr/>
          <a:lstStyle>
            <a:lvl1pPr defTabSz="457200">
              <a:defRPr sz="1400"/>
            </a:lvl1pPr>
          </a:lstStyle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slide_conteudo_enef.jpeg" descr="slide_conteudo_enef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87" y="-1"/>
            <a:ext cx="9139238" cy="6856414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Shape 39"/>
          <p:cNvSpPr>
            <a:spLocks noGrp="1"/>
          </p:cNvSpPr>
          <p:nvPr>
            <p:ph type="sldNum" sz="quarter" idx="2"/>
          </p:nvPr>
        </p:nvSpPr>
        <p:spPr>
          <a:xfrm>
            <a:off x="6553200" y="6356350"/>
            <a:ext cx="2133600" cy="189359"/>
          </a:xfrm>
          <a:prstGeom prst="rect">
            <a:avLst/>
          </a:prstGeom>
        </p:spPr>
        <p:txBody>
          <a:bodyPr/>
          <a:lstStyle>
            <a:lvl1pPr defTabSz="457200">
              <a:defRPr sz="1400"/>
            </a:lvl1pPr>
          </a:lstStyle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_conteudo_enef.jpeg" descr="slide_conteudo_enef.jpg"/>
          <p:cNvPicPr/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2301" y="0"/>
            <a:ext cx="9139398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>
              <a:defRPr sz="1800" cap="none"/>
            </a:pPr>
            <a:r>
              <a:rPr sz="4000" cap="all"/>
              <a:t>Texto do Título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401" cy="1500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Um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Dois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Três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Quatro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Cinco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6553200" y="6356350"/>
            <a:ext cx="2133600" cy="333084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>
            <a:lvl1pPr>
              <a:defRPr sz="1800"/>
            </a:lvl1pPr>
          </a:lstStyle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</p:sldLayoutIdLst>
  <p:transition spd="med"/>
  <p:txStyles>
    <p:titleStyle>
      <a:lvl1pPr>
        <a:defRPr sz="4000" cap="all">
          <a:latin typeface="Calibri"/>
          <a:ea typeface="Calibri"/>
          <a:cs typeface="Calibri"/>
          <a:sym typeface="Calibri"/>
        </a:defRPr>
      </a:lvl1pPr>
      <a:lvl2pPr>
        <a:defRPr sz="4000" cap="all">
          <a:latin typeface="Calibri"/>
          <a:ea typeface="Calibri"/>
          <a:cs typeface="Calibri"/>
          <a:sym typeface="Calibri"/>
        </a:defRPr>
      </a:lvl2pPr>
      <a:lvl3pPr>
        <a:defRPr sz="4000" cap="all">
          <a:latin typeface="Calibri"/>
          <a:ea typeface="Calibri"/>
          <a:cs typeface="Calibri"/>
          <a:sym typeface="Calibri"/>
        </a:defRPr>
      </a:lvl3pPr>
      <a:lvl4pPr>
        <a:defRPr sz="4000" cap="all">
          <a:latin typeface="Calibri"/>
          <a:ea typeface="Calibri"/>
          <a:cs typeface="Calibri"/>
          <a:sym typeface="Calibri"/>
        </a:defRPr>
      </a:lvl4pPr>
      <a:lvl5pPr>
        <a:defRPr sz="4000" cap="all">
          <a:latin typeface="Calibri"/>
          <a:ea typeface="Calibri"/>
          <a:cs typeface="Calibri"/>
          <a:sym typeface="Calibri"/>
        </a:defRPr>
      </a:lvl5pPr>
      <a:lvl6pPr>
        <a:defRPr sz="4000" cap="all">
          <a:latin typeface="Calibri"/>
          <a:ea typeface="Calibri"/>
          <a:cs typeface="Calibri"/>
          <a:sym typeface="Calibri"/>
        </a:defRPr>
      </a:lvl6pPr>
      <a:lvl7pPr>
        <a:defRPr sz="4000" cap="all">
          <a:latin typeface="Calibri"/>
          <a:ea typeface="Calibri"/>
          <a:cs typeface="Calibri"/>
          <a:sym typeface="Calibri"/>
        </a:defRPr>
      </a:lvl7pPr>
      <a:lvl8pPr>
        <a:defRPr sz="4000" cap="all">
          <a:latin typeface="Calibri"/>
          <a:ea typeface="Calibri"/>
          <a:cs typeface="Calibri"/>
          <a:sym typeface="Calibri"/>
        </a:defRPr>
      </a:lvl8pPr>
      <a:lvl9pPr>
        <a:defRPr sz="4000" cap="all">
          <a:latin typeface="Calibri"/>
          <a:ea typeface="Calibri"/>
          <a:cs typeface="Calibri"/>
          <a:sym typeface="Calibri"/>
        </a:defRPr>
      </a:lvl9pPr>
    </p:titleStyle>
    <p:bodyStyle>
      <a:lvl1pPr>
        <a:spcBef>
          <a:spcPts val="400"/>
        </a:spcBef>
        <a:defRPr sz="2000">
          <a:solidFill>
            <a:srgbClr val="888888"/>
          </a:solidFill>
          <a:latin typeface="Calibri"/>
          <a:ea typeface="Calibri"/>
          <a:cs typeface="Calibri"/>
          <a:sym typeface="Calibri"/>
        </a:defRPr>
      </a:lvl1pPr>
      <a:lvl2pPr>
        <a:spcBef>
          <a:spcPts val="400"/>
        </a:spcBef>
        <a:defRPr sz="2000">
          <a:solidFill>
            <a:srgbClr val="888888"/>
          </a:solidFill>
          <a:latin typeface="Calibri"/>
          <a:ea typeface="Calibri"/>
          <a:cs typeface="Calibri"/>
          <a:sym typeface="Calibri"/>
        </a:defRPr>
      </a:lvl2pPr>
      <a:lvl3pPr>
        <a:spcBef>
          <a:spcPts val="400"/>
        </a:spcBef>
        <a:defRPr sz="2000">
          <a:solidFill>
            <a:srgbClr val="888888"/>
          </a:solidFill>
          <a:latin typeface="Calibri"/>
          <a:ea typeface="Calibri"/>
          <a:cs typeface="Calibri"/>
          <a:sym typeface="Calibri"/>
        </a:defRPr>
      </a:lvl3pPr>
      <a:lvl4pPr>
        <a:spcBef>
          <a:spcPts val="400"/>
        </a:spcBef>
        <a:defRPr sz="2000">
          <a:solidFill>
            <a:srgbClr val="888888"/>
          </a:solidFill>
          <a:latin typeface="Calibri"/>
          <a:ea typeface="Calibri"/>
          <a:cs typeface="Calibri"/>
          <a:sym typeface="Calibri"/>
        </a:defRPr>
      </a:lvl4pPr>
      <a:lvl5pPr>
        <a:spcBef>
          <a:spcPts val="400"/>
        </a:spcBef>
        <a:defRPr sz="2000">
          <a:solidFill>
            <a:srgbClr val="888888"/>
          </a:solidFill>
          <a:latin typeface="Calibri"/>
          <a:ea typeface="Calibri"/>
          <a:cs typeface="Calibri"/>
          <a:sym typeface="Calibri"/>
        </a:defRPr>
      </a:lvl5pPr>
      <a:lvl6pPr marL="2514600" indent="-228600">
        <a:spcBef>
          <a:spcPts val="400"/>
        </a:spcBef>
        <a:buSzPct val="100000"/>
        <a:buChar char="•"/>
        <a:defRPr sz="2000">
          <a:solidFill>
            <a:srgbClr val="888888"/>
          </a:solidFill>
          <a:latin typeface="Calibri"/>
          <a:ea typeface="Calibri"/>
          <a:cs typeface="Calibri"/>
          <a:sym typeface="Calibri"/>
        </a:defRPr>
      </a:lvl6pPr>
      <a:lvl7pPr marL="2971800" indent="-228600">
        <a:spcBef>
          <a:spcPts val="400"/>
        </a:spcBef>
        <a:buSzPct val="100000"/>
        <a:buChar char="•"/>
        <a:defRPr sz="2000">
          <a:solidFill>
            <a:srgbClr val="888888"/>
          </a:solidFill>
          <a:latin typeface="Calibri"/>
          <a:ea typeface="Calibri"/>
          <a:cs typeface="Calibri"/>
          <a:sym typeface="Calibri"/>
        </a:defRPr>
      </a:lvl7pPr>
      <a:lvl8pPr marL="3428999" indent="-228599">
        <a:spcBef>
          <a:spcPts val="400"/>
        </a:spcBef>
        <a:buSzPct val="100000"/>
        <a:buChar char="•"/>
        <a:defRPr sz="2000">
          <a:solidFill>
            <a:srgbClr val="888888"/>
          </a:solidFill>
          <a:latin typeface="Calibri"/>
          <a:ea typeface="Calibri"/>
          <a:cs typeface="Calibri"/>
          <a:sym typeface="Calibri"/>
        </a:defRPr>
      </a:lvl8pPr>
      <a:lvl9pPr marL="3886199" indent="-228599">
        <a:spcBef>
          <a:spcPts val="400"/>
        </a:spcBef>
        <a:buSzPct val="100000"/>
        <a:buChar char="•"/>
        <a:defRPr sz="2000">
          <a:solidFill>
            <a:srgbClr val="888888"/>
          </a:solidFill>
          <a:latin typeface="Calibri"/>
          <a:ea typeface="Calibri"/>
          <a:cs typeface="Calibri"/>
          <a:sym typeface="Calibri"/>
        </a:defRPr>
      </a:lvl9pPr>
    </p:bodyStyle>
    <p:otherStyle>
      <a:lvl1pPr>
        <a:defRPr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>
        <a:defRPr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>
        <a:defRPr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>
        <a:defRPr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>
        <a:defRPr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>
        <a:defRPr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>
        <a:defRPr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>
        <a:defRPr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>
        <a:defRPr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/>
        </p:nvSpPr>
        <p:spPr>
          <a:xfrm>
            <a:off x="126992" y="4710112"/>
            <a:ext cx="8858259" cy="1369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/>
          <a:p>
            <a:pPr lvl="0" algn="r" defTabSz="457200">
              <a:defRPr sz="1800"/>
            </a:pPr>
            <a:r>
              <a:rPr lang="pt-BR" sz="3200" dirty="0" smtClean="0">
                <a:solidFill>
                  <a:srgbClr val="77933C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Programa de Educação Financeira para Adultos </a:t>
            </a:r>
            <a:endParaRPr lang="pt-BR" sz="3200" dirty="0" smtClean="0"/>
          </a:p>
          <a:p>
            <a:pPr lvl="0" algn="r"/>
            <a:r>
              <a:rPr lang="pt-BR" sz="2800" dirty="0" smtClean="0">
                <a:solidFill>
                  <a:srgbClr val="77933C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Aposentados de baixa renda</a:t>
            </a:r>
          </a:p>
          <a:p>
            <a:pPr lvl="0" algn="r" defTabSz="457200">
              <a:defRPr sz="1800"/>
            </a:pPr>
            <a:endParaRPr lang="pt-BR" sz="1100" dirty="0" smtClean="0">
              <a:solidFill>
                <a:srgbClr val="77933C"/>
              </a:solidFill>
              <a:latin typeface="SquareSlab711 Lt BT"/>
              <a:ea typeface="SquareSlab711 Lt BT"/>
              <a:cs typeface="SquareSlab711 Lt BT"/>
              <a:sym typeface="SquareSlab711 Lt BT"/>
            </a:endParaRPr>
          </a:p>
          <a:p>
            <a:pPr lvl="0" algn="r" defTabSz="457200">
              <a:defRPr sz="1800"/>
            </a:pPr>
            <a:r>
              <a:rPr lang="pt-BR" dirty="0" smtClean="0">
                <a:solidFill>
                  <a:srgbClr val="77933C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&gt; </a:t>
            </a:r>
            <a:r>
              <a:rPr lang="pt-BR" dirty="0" err="1" smtClean="0">
                <a:solidFill>
                  <a:srgbClr val="77933C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Apresentaç</a:t>
            </a:r>
            <a:r>
              <a:rPr lang="en-US" dirty="0" err="1" smtClean="0">
                <a:solidFill>
                  <a:srgbClr val="77933C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ão</a:t>
            </a:r>
            <a:r>
              <a:rPr lang="en-US" dirty="0" smtClean="0">
                <a:solidFill>
                  <a:srgbClr val="77933C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 para CNPS</a:t>
            </a:r>
            <a:endParaRPr lang="pt-BR" dirty="0">
              <a:solidFill>
                <a:srgbClr val="77933C"/>
              </a:solidFill>
              <a:latin typeface="SquareSlab711 Lt BT"/>
              <a:ea typeface="SquareSlab711 Lt BT"/>
              <a:cs typeface="SquareSlab711 Lt BT"/>
              <a:sym typeface="SquareSlab711 Lt BT"/>
            </a:endParaRPr>
          </a:p>
        </p:txBody>
      </p:sp>
      <p:pic>
        <p:nvPicPr>
          <p:cNvPr id="69" name="logo_aef-brasil.png" descr="logo_aef-brasil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48487" y="660400"/>
            <a:ext cx="1473201" cy="5365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>
            <a:off x="-7938" y="25185"/>
            <a:ext cx="9159876" cy="607642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57200">
              <a:defRPr sz="1800"/>
            </a:pPr>
            <a:endParaRPr dirty="0"/>
          </a:p>
        </p:txBody>
      </p:sp>
      <p:sp>
        <p:nvSpPr>
          <p:cNvPr id="103" name="Shape 103"/>
          <p:cNvSpPr/>
          <p:nvPr/>
        </p:nvSpPr>
        <p:spPr>
          <a:xfrm>
            <a:off x="1068574" y="6101610"/>
            <a:ext cx="6739117" cy="755117"/>
          </a:xfrm>
          <a:prstGeom prst="rect">
            <a:avLst/>
          </a:prstGeom>
          <a:solidFill>
            <a:srgbClr val="FFFFFF">
              <a:alpha val="50472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3" name="Rectangle 2"/>
          <p:cNvSpPr/>
          <p:nvPr/>
        </p:nvSpPr>
        <p:spPr>
          <a:xfrm>
            <a:off x="892950" y="1850058"/>
            <a:ext cx="1160585" cy="1160585"/>
          </a:xfrm>
          <a:prstGeom prst="rect">
            <a:avLst/>
          </a:prstGeom>
          <a:solidFill>
            <a:srgbClr val="E87A2C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59042" y="1850058"/>
            <a:ext cx="1160585" cy="1160585"/>
          </a:xfrm>
          <a:prstGeom prst="rect">
            <a:avLst/>
          </a:prstGeom>
          <a:solidFill>
            <a:srgbClr val="E87A2C">
              <a:alpha val="76000"/>
            </a:srgbClr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42719" y="1850058"/>
            <a:ext cx="1160585" cy="1160585"/>
          </a:xfrm>
          <a:prstGeom prst="rect">
            <a:avLst/>
          </a:prstGeom>
          <a:solidFill>
            <a:srgbClr val="7C9647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08811" y="1850058"/>
            <a:ext cx="1160585" cy="1160585"/>
          </a:xfrm>
          <a:prstGeom prst="rect">
            <a:avLst/>
          </a:prstGeom>
          <a:solidFill>
            <a:srgbClr val="7E935E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974903" y="1850058"/>
            <a:ext cx="1160585" cy="1160585"/>
          </a:xfrm>
          <a:prstGeom prst="rect">
            <a:avLst/>
          </a:prstGeom>
          <a:solidFill>
            <a:srgbClr val="CED6B8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240995" y="1850058"/>
            <a:ext cx="1160585" cy="1160585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2950" y="3151319"/>
            <a:ext cx="1160585" cy="1160585"/>
          </a:xfrm>
          <a:prstGeom prst="rect">
            <a:avLst/>
          </a:prstGeom>
          <a:solidFill>
            <a:srgbClr val="E87A2C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159042" y="3151319"/>
            <a:ext cx="1160585" cy="1160585"/>
          </a:xfrm>
          <a:prstGeom prst="rect">
            <a:avLst/>
          </a:prstGeom>
          <a:solidFill>
            <a:srgbClr val="E87A2C">
              <a:alpha val="76000"/>
            </a:srgbClr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442719" y="3151319"/>
            <a:ext cx="1160585" cy="1160585"/>
          </a:xfrm>
          <a:prstGeom prst="rect">
            <a:avLst/>
          </a:prstGeom>
          <a:solidFill>
            <a:srgbClr val="7C9647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708811" y="3151319"/>
            <a:ext cx="1160585" cy="1160585"/>
          </a:xfrm>
          <a:prstGeom prst="rect">
            <a:avLst/>
          </a:prstGeom>
          <a:solidFill>
            <a:srgbClr val="7E935E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974903" y="3151319"/>
            <a:ext cx="1160585" cy="1160585"/>
          </a:xfrm>
          <a:prstGeom prst="rect">
            <a:avLst/>
          </a:prstGeom>
          <a:solidFill>
            <a:srgbClr val="CED6B8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240995" y="3151319"/>
            <a:ext cx="1160585" cy="1160585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0212" y="1606062"/>
            <a:ext cx="8042031" cy="1486642"/>
          </a:xfrm>
          <a:prstGeom prst="rect">
            <a:avLst/>
          </a:prstGeom>
          <a:solidFill>
            <a:srgbClr val="FFFFFF">
              <a:alpha val="42000"/>
            </a:srgbClr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Shape 102"/>
          <p:cNvSpPr/>
          <p:nvPr/>
        </p:nvSpPr>
        <p:spPr>
          <a:xfrm>
            <a:off x="-6618" y="156400"/>
            <a:ext cx="8889500" cy="517022"/>
          </a:xfrm>
          <a:prstGeom prst="rect">
            <a:avLst/>
          </a:prstGeom>
          <a:solidFill>
            <a:srgbClr val="7C964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0" algn="r">
              <a:defRPr sz="1800"/>
            </a:pPr>
            <a:r>
              <a:rPr lang="pt-BR" sz="2400" dirty="0" smtClean="0">
                <a:solidFill>
                  <a:srgbClr val="FFFFFF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APLICAÇÃO DA TECNOLOGIA SOCIAL </a:t>
            </a:r>
            <a:r>
              <a:rPr lang="pt-BR" sz="2400" dirty="0" smtClean="0">
                <a:solidFill>
                  <a:srgbClr val="7C9647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.</a:t>
            </a:r>
            <a:endParaRPr sz="2400" dirty="0">
              <a:solidFill>
                <a:srgbClr val="7C9647"/>
              </a:solidFill>
              <a:latin typeface="SquareSlab711 Lt BT"/>
              <a:ea typeface="SquareSlab711 Lt BT"/>
              <a:cs typeface="SquareSlab711 Lt BT"/>
              <a:sym typeface="SquareSlab711 Lt BT"/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350758" y="2276463"/>
            <a:ext cx="803030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MÍDIAS</a:t>
            </a:r>
            <a:endParaRPr kumimoji="0" lang="pt-BR" sz="14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350758" y="3532613"/>
            <a:ext cx="803030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OFICINAS</a:t>
            </a:r>
            <a:endParaRPr kumimoji="0" lang="pt-BR" sz="14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8524673" y="1850058"/>
            <a:ext cx="0" cy="2461846"/>
          </a:xfrm>
          <a:prstGeom prst="line">
            <a:avLst/>
          </a:prstGeom>
          <a:noFill/>
          <a:ln w="25400" cap="flat">
            <a:solidFill>
              <a:schemeClr val="tx2">
                <a:lumMod val="75000"/>
              </a:schemeClr>
            </a:solidFill>
            <a:prstDash val="solid"/>
            <a:bevel/>
            <a:headEnd type="none" w="med" len="med"/>
            <a:tailEnd type="arrow" w="med" len="med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0" name="TextBox 29"/>
          <p:cNvSpPr txBox="1"/>
          <p:nvPr/>
        </p:nvSpPr>
        <p:spPr>
          <a:xfrm rot="16200000">
            <a:off x="7422705" y="2965745"/>
            <a:ext cx="2461848" cy="25391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050" dirty="0" smtClean="0">
                <a:solidFill>
                  <a:schemeClr val="tx2">
                    <a:lumMod val="50000"/>
                  </a:schemeClr>
                </a:solidFill>
              </a:rPr>
              <a:t>DIMINUIÇÃO DO NÍVEL DE PROFUNDIDADE</a:t>
            </a:r>
            <a:endParaRPr kumimoji="0" lang="pt-BR" sz="105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71727" y="1542285"/>
            <a:ext cx="803030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PÍLULA 1</a:t>
            </a:r>
            <a:endParaRPr kumimoji="0" lang="pt-BR" sz="14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37819" y="1542285"/>
            <a:ext cx="803030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PÍLULA 2</a:t>
            </a:r>
            <a:endParaRPr kumimoji="0" lang="pt-BR" sz="14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621496" y="1542285"/>
            <a:ext cx="803030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PÍLULA 3</a:t>
            </a:r>
            <a:endParaRPr kumimoji="0" lang="pt-BR" sz="14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887588" y="1542285"/>
            <a:ext cx="803030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PÍLULA 4</a:t>
            </a:r>
            <a:endParaRPr kumimoji="0" lang="pt-BR" sz="14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53680" y="1542285"/>
            <a:ext cx="803030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PÍLULA 5</a:t>
            </a:r>
            <a:endParaRPr kumimoji="0" lang="pt-BR" sz="14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419772" y="1542285"/>
            <a:ext cx="803030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PÍLULA 6</a:t>
            </a:r>
            <a:endParaRPr kumimoji="0" lang="pt-BR" sz="14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06160" y="4429135"/>
            <a:ext cx="114737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2">
                    <a:lumMod val="50000"/>
                  </a:schemeClr>
                </a:solidFill>
              </a:rPr>
              <a:t>Fotografia 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2">
                    <a:lumMod val="50000"/>
                  </a:schemeClr>
                </a:solidFill>
              </a:rPr>
              <a:t>Financeira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59042" y="4429135"/>
            <a:ext cx="114737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smtClean="0">
                <a:solidFill>
                  <a:schemeClr val="tx2">
                    <a:lumMod val="50000"/>
                  </a:schemeClr>
                </a:solidFill>
              </a:rPr>
              <a:t>PlanejamentoFinanceiro</a:t>
            </a:r>
            <a:endParaRPr kumimoji="0" lang="pt-BR" sz="1400" b="1" i="0" u="none" strike="noStrike" cap="none" spc="0" normalizeH="0" baseline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449323" y="4429135"/>
            <a:ext cx="114737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2">
                    <a:lumMod val="50000"/>
                  </a:schemeClr>
                </a:solidFill>
              </a:rPr>
              <a:t>Dívidas e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FillTx/>
                <a:sym typeface="Calibri"/>
              </a:rPr>
              <a:t>empréstimos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702205" y="4429135"/>
            <a:ext cx="114737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2">
                    <a:lumMod val="50000"/>
                  </a:schemeClr>
                </a:solidFill>
              </a:rPr>
              <a:t>Economia 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2">
                    <a:lumMod val="50000"/>
                  </a:schemeClr>
                </a:solidFill>
              </a:rPr>
              <a:t>Doméstica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228971" y="4516731"/>
            <a:ext cx="114737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2">
                    <a:lumMod val="50000"/>
                  </a:schemeClr>
                </a:solidFill>
              </a:rPr>
              <a:t>Relações 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2">
                    <a:lumMod val="50000"/>
                  </a:schemeClr>
                </a:solidFill>
              </a:rPr>
              <a:t>familiares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969556" y="4502133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2">
                    <a:lumMod val="50000"/>
                  </a:schemeClr>
                </a:solidFill>
              </a:rPr>
              <a:t>Reservas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343114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/>
          <p:nvPr/>
        </p:nvSpPr>
        <p:spPr>
          <a:xfrm>
            <a:off x="0" y="0"/>
            <a:ext cx="9159876" cy="60700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57200">
              <a:defRPr sz="1800"/>
            </a:pPr>
            <a:endParaRPr/>
          </a:p>
        </p:txBody>
      </p:sp>
      <p:sp>
        <p:nvSpPr>
          <p:cNvPr id="38" name="TextBox 37"/>
          <p:cNvSpPr txBox="1"/>
          <p:nvPr/>
        </p:nvSpPr>
        <p:spPr>
          <a:xfrm>
            <a:off x="332472" y="1631673"/>
            <a:ext cx="803030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CANAL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733420" y="1631673"/>
            <a:ext cx="1229987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RESPONSÁVEL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158983" y="1416230"/>
            <a:ext cx="1167232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POTÊNCIA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 ALCANCE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795157" y="1631673"/>
            <a:ext cx="803030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CUSTO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29753" y="1200786"/>
            <a:ext cx="1167231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VIABILIDADE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POLÍTICA/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OPERACIONAL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450744" y="1416230"/>
            <a:ext cx="136261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PARCERIAS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NECESSÁRIAS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78" name="Shape 102"/>
          <p:cNvSpPr/>
          <p:nvPr/>
        </p:nvSpPr>
        <p:spPr>
          <a:xfrm>
            <a:off x="-6618" y="156400"/>
            <a:ext cx="8889500" cy="517022"/>
          </a:xfrm>
          <a:prstGeom prst="rect">
            <a:avLst/>
          </a:prstGeom>
          <a:solidFill>
            <a:srgbClr val="7C964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0" algn="r">
              <a:defRPr sz="1800"/>
            </a:pPr>
            <a:r>
              <a:rPr lang="pt-BR" sz="2400" dirty="0" smtClean="0">
                <a:solidFill>
                  <a:srgbClr val="FFFFFF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ESCOLHA DE CANAIS - MÍDIAS </a:t>
            </a:r>
            <a:r>
              <a:rPr lang="pt-BR" sz="2400" dirty="0" smtClean="0">
                <a:solidFill>
                  <a:srgbClr val="7C9647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.</a:t>
            </a:r>
            <a:endParaRPr sz="2400" dirty="0">
              <a:solidFill>
                <a:srgbClr val="7C9647"/>
              </a:solidFill>
              <a:latin typeface="SquareSlab711 Lt BT"/>
              <a:ea typeface="SquareSlab711 Lt BT"/>
              <a:cs typeface="SquareSlab711 Lt BT"/>
              <a:sym typeface="SquareSlab711 Lt B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199292" y="2006526"/>
            <a:ext cx="8768862" cy="55098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199292" y="2592680"/>
            <a:ext cx="8768862" cy="55098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199292" y="3178833"/>
            <a:ext cx="8768862" cy="55098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199292" y="3776710"/>
            <a:ext cx="8768862" cy="55098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199292" y="4367186"/>
            <a:ext cx="8768862" cy="55098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199292" y="4965063"/>
            <a:ext cx="8768862" cy="55098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32473" y="2126090"/>
            <a:ext cx="803030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2">
                    <a:lumMod val="50000"/>
                  </a:schemeClr>
                </a:solidFill>
              </a:rPr>
              <a:t>TV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14404" y="2126089"/>
            <a:ext cx="985248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MPS/INSS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332473" y="2719130"/>
            <a:ext cx="803030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2">
                    <a:lumMod val="50000"/>
                  </a:schemeClr>
                </a:solidFill>
              </a:rPr>
              <a:t>RÁDIO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332473" y="3307636"/>
            <a:ext cx="803030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2">
                    <a:lumMod val="50000"/>
                  </a:schemeClr>
                </a:solidFill>
              </a:rPr>
              <a:t>CCI/CRAS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332473" y="3756086"/>
            <a:ext cx="803030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2">
                    <a:lumMod val="50000"/>
                  </a:schemeClr>
                </a:solidFill>
              </a:rPr>
              <a:t>Agência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2">
                    <a:lumMod val="50000"/>
                  </a:schemeClr>
                </a:solidFill>
              </a:rPr>
              <a:t>INSS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32473" y="4953340"/>
            <a:ext cx="1357646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2">
                    <a:lumMod val="50000"/>
                  </a:schemeClr>
                </a:solidFill>
              </a:rPr>
              <a:t>CAMINHÃO/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2">
                    <a:lumMod val="50000"/>
                  </a:schemeClr>
                </a:solidFill>
              </a:rPr>
              <a:t>CARRO DE SOM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32473" y="4475621"/>
            <a:ext cx="803030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2">
                    <a:lumMod val="50000"/>
                  </a:schemeClr>
                </a:solidFill>
              </a:rPr>
              <a:t>UBS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cxnSp>
        <p:nvCxnSpPr>
          <p:cNvPr id="98" name="Straight Connector 97"/>
          <p:cNvCxnSpPr/>
          <p:nvPr/>
        </p:nvCxnSpPr>
        <p:spPr>
          <a:xfrm>
            <a:off x="199292" y="2006526"/>
            <a:ext cx="8768862" cy="0"/>
          </a:xfrm>
          <a:prstGeom prst="line">
            <a:avLst/>
          </a:prstGeom>
          <a:noFill/>
          <a:ln w="19050" cap="flat">
            <a:solidFill>
              <a:schemeClr val="bg1">
                <a:lumMod val="65000"/>
              </a:schemeClr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9" name="TextBox 98"/>
          <p:cNvSpPr txBox="1"/>
          <p:nvPr/>
        </p:nvSpPr>
        <p:spPr>
          <a:xfrm>
            <a:off x="1914404" y="2719130"/>
            <a:ext cx="985248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MPS/INSS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914404" y="3307636"/>
            <a:ext cx="985248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MDS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914404" y="3863807"/>
            <a:ext cx="985248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INSS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914404" y="4367899"/>
            <a:ext cx="985248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Ministério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a Saúde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914404" y="4951840"/>
            <a:ext cx="985248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Núcleos do PEP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217598" y="2126089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Alto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217598" y="2719130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Alto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217598" y="3307636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Baixo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3217598" y="3863807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Alto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3217598" y="4475620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Médio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3217598" y="5059561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Baixo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4681600" y="2126089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Alto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681600" y="2719130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Médio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681600" y="3307636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Baixo 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681600" y="3863807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Baixo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681600" y="4475620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Baixo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681600" y="5059561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Alto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6098296" y="2126089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Média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6098296" y="2719130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Alta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098296" y="3307636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Alta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098296" y="3863807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Alta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6098296" y="4475620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Média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098296" y="5059561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Baixa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7628702" y="2018368"/>
            <a:ext cx="114737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Emissoras de TV</a:t>
            </a:r>
            <a:endParaRPr lang="pt-BR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7628702" y="2719130"/>
            <a:ext cx="1305448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Canais de Rádio</a:t>
            </a:r>
            <a:endParaRPr lang="pt-BR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7628702" y="3307636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om MDS</a:t>
            </a:r>
            <a:endParaRPr lang="pt-BR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7628702" y="3756086"/>
            <a:ext cx="114737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Gerências        Executivas</a:t>
            </a:r>
            <a:endParaRPr lang="pt-BR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7628702" y="4367899"/>
            <a:ext cx="114737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Secretarias de Saúde</a:t>
            </a:r>
            <a:endParaRPr lang="pt-BR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7628702" y="4951840"/>
            <a:ext cx="114737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Via </a:t>
            </a:r>
            <a:r>
              <a:rPr lang="pt-BR" sz="1400" dirty="0" err="1" smtClean="0">
                <a:solidFill>
                  <a:schemeClr val="tx2">
                    <a:lumMod val="50000"/>
                  </a:schemeClr>
                </a:solidFill>
              </a:rPr>
              <a:t>municípiosou</a:t>
            </a: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 Núcleo PEP</a:t>
            </a:r>
            <a:endParaRPr lang="pt-BR" sz="1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1972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/>
          <p:nvPr/>
        </p:nvSpPr>
        <p:spPr>
          <a:xfrm>
            <a:off x="-7938" y="15165"/>
            <a:ext cx="9159876" cy="60700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57200">
              <a:defRPr sz="1800"/>
            </a:pPr>
            <a:endParaRPr/>
          </a:p>
        </p:txBody>
      </p:sp>
      <p:sp>
        <p:nvSpPr>
          <p:cNvPr id="18" name="Shape 301"/>
          <p:cNvSpPr txBox="1">
            <a:spLocks/>
          </p:cNvSpPr>
          <p:nvPr/>
        </p:nvSpPr>
        <p:spPr>
          <a:xfrm>
            <a:off x="1296838" y="5627077"/>
            <a:ext cx="7855100" cy="342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indent="-36576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6pPr>
            <a:lvl7pPr marL="3108960" indent="-36576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7pPr>
            <a:lvl8pPr marL="3566159" indent="-365759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8pPr>
            <a:lvl9pPr marL="4023359" indent="-365759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l" defTabSz="475487">
              <a:spcBef>
                <a:spcPts val="200"/>
              </a:spcBef>
              <a:buSzPct val="100000"/>
              <a:defRPr sz="1800">
                <a:solidFill>
                  <a:srgbClr val="000000"/>
                </a:solidFill>
              </a:defRPr>
            </a:pPr>
            <a:r>
              <a:rPr lang="pt-BR" sz="1600" b="1" dirty="0" smtClean="0">
                <a:solidFill>
                  <a:schemeClr val="tx2">
                    <a:lumMod val="50000"/>
                  </a:schemeClr>
                </a:solidFill>
              </a:rPr>
              <a:t>SMARTPHONE</a:t>
            </a:r>
            <a:r>
              <a:rPr lang="pt-BR" sz="1600" dirty="0" smtClean="0">
                <a:solidFill>
                  <a:schemeClr val="tx2">
                    <a:lumMod val="50000"/>
                  </a:schemeClr>
                </a:solidFill>
              </a:rPr>
              <a:t>: Público com baixíssima adesão</a:t>
            </a:r>
            <a:endParaRPr lang="pt-BR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026543" y="2701576"/>
            <a:ext cx="14567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pt-BR" sz="1600" dirty="0" smtClean="0">
                <a:solidFill>
                  <a:schemeClr val="tx2">
                    <a:lumMod val="50000"/>
                  </a:schemeClr>
                </a:solidFill>
              </a:rPr>
              <a:t>Assiste 7 dias por semana</a:t>
            </a:r>
          </a:p>
          <a:p>
            <a:pPr lvl="0" algn="l"/>
            <a:r>
              <a:rPr lang="pt-BR" sz="1600" dirty="0" smtClean="0">
                <a:solidFill>
                  <a:schemeClr val="tx2">
                    <a:lumMod val="50000"/>
                  </a:schemeClr>
                </a:solidFill>
              </a:rPr>
              <a:t>principalmente a noite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026543" y="1669062"/>
            <a:ext cx="116730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pt-BR" sz="2000" b="1" dirty="0" smtClean="0">
                <a:solidFill>
                  <a:schemeClr val="tx2">
                    <a:lumMod val="50000"/>
                  </a:schemeClr>
                </a:solidFill>
              </a:rPr>
              <a:t>TV</a:t>
            </a:r>
          </a:p>
          <a:p>
            <a:pPr lvl="0" algn="just"/>
            <a:r>
              <a:rPr lang="pt-BR" sz="4400" b="1" dirty="0" smtClean="0">
                <a:solidFill>
                  <a:srgbClr val="E87A2C"/>
                </a:solidFill>
              </a:rPr>
              <a:t>78%</a:t>
            </a:r>
            <a:endParaRPr lang="pt-BR" sz="1600" dirty="0">
              <a:solidFill>
                <a:srgbClr val="E87A2C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001856" y="2635592"/>
            <a:ext cx="14845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pt-BR" sz="1600" dirty="0" smtClean="0">
                <a:solidFill>
                  <a:schemeClr val="tx2">
                    <a:lumMod val="50000"/>
                  </a:schemeClr>
                </a:solidFill>
              </a:rPr>
              <a:t>Ouve rádio diariamente</a:t>
            </a:r>
          </a:p>
          <a:p>
            <a:pPr lvl="0" algn="l"/>
            <a:r>
              <a:rPr lang="pt-BR" sz="1600" dirty="0" smtClean="0">
                <a:solidFill>
                  <a:schemeClr val="tx2">
                    <a:lumMod val="50000"/>
                  </a:schemeClr>
                </a:solidFill>
              </a:rPr>
              <a:t>principalmente de manhã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001856" y="1679618"/>
            <a:ext cx="116730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pt-BR" sz="2000" b="1" dirty="0" smtClean="0">
                <a:solidFill>
                  <a:schemeClr val="tx2">
                    <a:lumMod val="50000"/>
                  </a:schemeClr>
                </a:solidFill>
              </a:rPr>
              <a:t>RÁDIO</a:t>
            </a:r>
          </a:p>
          <a:p>
            <a:pPr lvl="0" algn="just"/>
            <a:r>
              <a:rPr lang="pt-BR" sz="4400" b="1" dirty="0" smtClean="0">
                <a:solidFill>
                  <a:srgbClr val="E87A2C"/>
                </a:solidFill>
              </a:rPr>
              <a:t>36%</a:t>
            </a:r>
            <a:endParaRPr lang="pt-BR" sz="1600" dirty="0">
              <a:solidFill>
                <a:srgbClr val="E87A2C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001856" y="4353917"/>
            <a:ext cx="14845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pt-BR" sz="1600" dirty="0" smtClean="0">
                <a:solidFill>
                  <a:schemeClr val="tx2">
                    <a:lumMod val="50000"/>
                  </a:schemeClr>
                </a:solidFill>
              </a:rPr>
              <a:t>Ouve rádio uma vez por semana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973002" y="3699113"/>
            <a:ext cx="12250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pt-BR" sz="2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pt-BR" sz="4400" b="1" dirty="0" smtClean="0">
                <a:solidFill>
                  <a:srgbClr val="E87A2C"/>
                </a:solidFill>
              </a:rPr>
              <a:t>44%</a:t>
            </a:r>
            <a:endParaRPr lang="pt-BR" sz="1600" dirty="0">
              <a:solidFill>
                <a:srgbClr val="E87A2C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976131" y="2605430"/>
            <a:ext cx="14845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475487">
              <a:spcBef>
                <a:spcPts val="200"/>
              </a:spcBef>
              <a:buSzPct val="100000"/>
              <a:defRPr sz="1800">
                <a:solidFill>
                  <a:srgbClr val="000000"/>
                </a:solidFill>
              </a:defRPr>
            </a:pPr>
            <a:r>
              <a:rPr lang="pt-BR" sz="1600" dirty="0" smtClean="0">
                <a:solidFill>
                  <a:schemeClr val="tx2">
                    <a:lumMod val="50000"/>
                  </a:schemeClr>
                </a:solidFill>
              </a:rPr>
              <a:t>Utiliza </a:t>
            </a:r>
            <a:r>
              <a:rPr lang="pt-BR" sz="1600" dirty="0">
                <a:solidFill>
                  <a:schemeClr val="tx2">
                    <a:lumMod val="50000"/>
                  </a:schemeClr>
                </a:solidFill>
              </a:rPr>
              <a:t>a internet </a:t>
            </a:r>
            <a:r>
              <a:rPr lang="pt-BR" sz="1600" dirty="0" smtClean="0">
                <a:solidFill>
                  <a:schemeClr val="tx2">
                    <a:lumMod val="50000"/>
                  </a:schemeClr>
                </a:solidFill>
              </a:rPr>
              <a:t>mais </a:t>
            </a:r>
            <a:r>
              <a:rPr lang="pt-BR" sz="1600" dirty="0">
                <a:solidFill>
                  <a:schemeClr val="tx2">
                    <a:lumMod val="50000"/>
                  </a:schemeClr>
                </a:solidFill>
              </a:rPr>
              <a:t>de um dia por semana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940865" y="1649456"/>
            <a:ext cx="123783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pt-BR" sz="2000" b="1" dirty="0" smtClean="0">
                <a:solidFill>
                  <a:schemeClr val="tx2">
                    <a:lumMod val="50000"/>
                  </a:schemeClr>
                </a:solidFill>
              </a:rPr>
              <a:t>INTERNET</a:t>
            </a:r>
          </a:p>
          <a:p>
            <a:pPr lvl="0" algn="just"/>
            <a:r>
              <a:rPr lang="pt-BR" sz="4400" b="1" dirty="0">
                <a:solidFill>
                  <a:srgbClr val="E87A2C"/>
                </a:solidFill>
              </a:rPr>
              <a:t>7</a:t>
            </a:r>
            <a:r>
              <a:rPr lang="pt-BR" sz="4400" b="1" dirty="0" smtClean="0">
                <a:solidFill>
                  <a:srgbClr val="E87A2C"/>
                </a:solidFill>
              </a:rPr>
              <a:t>%</a:t>
            </a:r>
            <a:endParaRPr lang="pt-BR" sz="1600" dirty="0">
              <a:solidFill>
                <a:srgbClr val="E87A2C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976131" y="3706969"/>
            <a:ext cx="11673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pt-BR" sz="4400" b="1" dirty="0" smtClean="0">
                <a:solidFill>
                  <a:srgbClr val="E87A2C"/>
                </a:solidFill>
              </a:rPr>
              <a:t>83%</a:t>
            </a:r>
            <a:endParaRPr lang="pt-BR" sz="1600" dirty="0">
              <a:solidFill>
                <a:srgbClr val="E87A2C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976131" y="4353069"/>
            <a:ext cx="14845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defTabSz="475487">
              <a:spcBef>
                <a:spcPts val="200"/>
              </a:spcBef>
              <a:buSzPct val="100000"/>
              <a:defRPr sz="1800">
                <a:solidFill>
                  <a:srgbClr val="000000"/>
                </a:solidFill>
              </a:defRPr>
            </a:pPr>
            <a:r>
              <a:rPr lang="pt-BR" sz="1600" dirty="0" smtClean="0">
                <a:solidFill>
                  <a:schemeClr val="tx2">
                    <a:lumMod val="50000"/>
                  </a:schemeClr>
                </a:solidFill>
              </a:rPr>
              <a:t>Utiliza </a:t>
            </a:r>
            <a:r>
              <a:rPr lang="pt-BR" sz="1600" dirty="0">
                <a:solidFill>
                  <a:schemeClr val="tx2">
                    <a:lumMod val="50000"/>
                  </a:schemeClr>
                </a:solidFill>
              </a:rPr>
              <a:t>principalmente o facebook</a:t>
            </a:r>
          </a:p>
        </p:txBody>
      </p:sp>
      <p:sp>
        <p:nvSpPr>
          <p:cNvPr id="35" name="Shape 301"/>
          <p:cNvSpPr txBox="1">
            <a:spLocks/>
          </p:cNvSpPr>
          <p:nvPr/>
        </p:nvSpPr>
        <p:spPr>
          <a:xfrm>
            <a:off x="1270467" y="5910485"/>
            <a:ext cx="7855100" cy="615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indent="-36576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6pPr>
            <a:lvl7pPr marL="3108960" indent="-36576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7pPr>
            <a:lvl8pPr marL="3566159" indent="-365759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8pPr>
            <a:lvl9pPr marL="4023359" indent="-365759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l" defTabSz="475487">
              <a:spcBef>
                <a:spcPts val="200"/>
              </a:spcBef>
              <a:buSzPct val="100000"/>
              <a:defRPr sz="1800">
                <a:solidFill>
                  <a:srgbClr val="000000"/>
                </a:solidFill>
              </a:defRPr>
            </a:pPr>
            <a:r>
              <a:rPr lang="pt-BR" sz="1200" dirty="0">
                <a:solidFill>
                  <a:schemeClr val="tx2">
                    <a:lumMod val="50000"/>
                  </a:schemeClr>
                </a:solidFill>
              </a:rPr>
              <a:t>Fonte: Pesquisa Brasileira de Mídias 2015</a:t>
            </a:r>
          </a:p>
        </p:txBody>
      </p:sp>
      <p:sp>
        <p:nvSpPr>
          <p:cNvPr id="36" name="Shape 301"/>
          <p:cNvSpPr txBox="1">
            <a:spLocks/>
          </p:cNvSpPr>
          <p:nvPr/>
        </p:nvSpPr>
        <p:spPr>
          <a:xfrm>
            <a:off x="1270466" y="1037523"/>
            <a:ext cx="7546583" cy="615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indent="-36576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6pPr>
            <a:lvl7pPr marL="3108960" indent="-36576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7pPr>
            <a:lvl8pPr marL="3566159" indent="-365759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8pPr>
            <a:lvl9pPr marL="4023359" indent="-365759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l" defTabSz="475487">
              <a:spcBef>
                <a:spcPts val="200"/>
              </a:spcBef>
              <a:buSzPct val="100000"/>
              <a:defRPr sz="1800">
                <a:solidFill>
                  <a:srgbClr val="000000"/>
                </a:solidFill>
              </a:defRPr>
            </a:pPr>
            <a:r>
              <a:rPr lang="pt-BR" sz="1800" b="1" dirty="0" smtClean="0">
                <a:solidFill>
                  <a:schemeClr val="tx2">
                    <a:lumMod val="50000"/>
                  </a:schemeClr>
                </a:solidFill>
              </a:rPr>
              <a:t>//mídias</a:t>
            </a:r>
            <a:r>
              <a:rPr lang="pt-BR" sz="1800" dirty="0" smtClean="0">
                <a:solidFill>
                  <a:schemeClr val="tx2">
                    <a:lumMod val="50000"/>
                  </a:schemeClr>
                </a:solidFill>
              </a:rPr>
              <a:t>: população acima de 65 anos</a:t>
            </a:r>
            <a:endParaRPr lang="pt-BR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9" name="Shape 102"/>
          <p:cNvSpPr/>
          <p:nvPr/>
        </p:nvSpPr>
        <p:spPr>
          <a:xfrm>
            <a:off x="-6618" y="156400"/>
            <a:ext cx="8889500" cy="517022"/>
          </a:xfrm>
          <a:prstGeom prst="rect">
            <a:avLst/>
          </a:prstGeom>
          <a:solidFill>
            <a:srgbClr val="7C964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0" algn="r">
              <a:defRPr sz="1800"/>
            </a:pPr>
            <a:r>
              <a:rPr lang="pt-BR" sz="2400" dirty="0" smtClean="0">
                <a:solidFill>
                  <a:srgbClr val="FFFFFF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MÍDIAS </a:t>
            </a:r>
            <a:r>
              <a:rPr lang="pt-BR" sz="2400" dirty="0" smtClean="0">
                <a:solidFill>
                  <a:srgbClr val="7C9647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.</a:t>
            </a:r>
            <a:endParaRPr sz="2400" dirty="0">
              <a:solidFill>
                <a:srgbClr val="7C9647"/>
              </a:solidFill>
              <a:latin typeface="SquareSlab711 Lt BT"/>
              <a:ea typeface="SquareSlab711 Lt BT"/>
              <a:cs typeface="SquareSlab711 Lt BT"/>
              <a:sym typeface="SquareSlab711 Lt BT"/>
            </a:endParaRPr>
          </a:p>
        </p:txBody>
      </p:sp>
    </p:spTree>
    <p:extLst>
      <p:ext uri="{BB962C8B-B14F-4D97-AF65-F5344CB8AC3E}">
        <p14:creationId xmlns:p14="http://schemas.microsoft.com/office/powerpoint/2010/main" val="29357025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>
            <a:off x="-7938" y="25185"/>
            <a:ext cx="9159876" cy="607642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57200">
              <a:defRPr sz="1800"/>
            </a:pPr>
            <a:endParaRPr dirty="0"/>
          </a:p>
        </p:txBody>
      </p:sp>
      <p:grpSp>
        <p:nvGrpSpPr>
          <p:cNvPr id="7" name="Group 6"/>
          <p:cNvGrpSpPr/>
          <p:nvPr/>
        </p:nvGrpSpPr>
        <p:grpSpPr>
          <a:xfrm>
            <a:off x="892950" y="4435829"/>
            <a:ext cx="7508630" cy="818829"/>
            <a:chOff x="1169146" y="4435829"/>
            <a:chExt cx="7042328" cy="818829"/>
          </a:xfrm>
        </p:grpSpPr>
        <p:sp>
          <p:nvSpPr>
            <p:cNvPr id="41" name="Pentagon 40"/>
            <p:cNvSpPr/>
            <p:nvPr/>
          </p:nvSpPr>
          <p:spPr>
            <a:xfrm>
              <a:off x="1169146" y="4446866"/>
              <a:ext cx="1619450" cy="796372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 w="25400" cap="flat">
              <a:solidFill>
                <a:schemeClr val="bg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t-BR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Chevron 41"/>
            <p:cNvSpPr/>
            <p:nvPr/>
          </p:nvSpPr>
          <p:spPr>
            <a:xfrm>
              <a:off x="2131921" y="4435829"/>
              <a:ext cx="2009008" cy="818829"/>
            </a:xfrm>
            <a:prstGeom prst="chevron">
              <a:avLst/>
            </a:prstGeom>
            <a:solidFill>
              <a:schemeClr val="bg1">
                <a:lumMod val="65000"/>
              </a:schemeClr>
            </a:solidFill>
            <a:ln w="25400" cap="flat">
              <a:solidFill>
                <a:schemeClr val="bg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t-BR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>
              <a:off x="3491027" y="4435829"/>
              <a:ext cx="2009008" cy="818829"/>
            </a:xfrm>
            <a:prstGeom prst="chevron">
              <a:avLst/>
            </a:prstGeom>
            <a:solidFill>
              <a:schemeClr val="tx2">
                <a:lumMod val="75000"/>
              </a:schemeClr>
            </a:solidFill>
            <a:ln w="25400" cap="flat">
              <a:solidFill>
                <a:schemeClr val="bg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t-BR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>
              <a:off x="4851928" y="4435829"/>
              <a:ext cx="2009008" cy="818829"/>
            </a:xfrm>
            <a:prstGeom prst="chevron">
              <a:avLst/>
            </a:prstGeom>
            <a:solidFill>
              <a:schemeClr val="tx2">
                <a:lumMod val="50000"/>
              </a:schemeClr>
            </a:solidFill>
            <a:ln w="25400" cap="flat">
              <a:solidFill>
                <a:schemeClr val="bg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t-BR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>
              <a:off x="6202466" y="4435829"/>
              <a:ext cx="2009008" cy="818829"/>
            </a:xfrm>
            <a:prstGeom prst="chevron">
              <a:avLst/>
            </a:prstGeom>
            <a:solidFill>
              <a:schemeClr val="bg2">
                <a:lumMod val="50000"/>
              </a:schemeClr>
            </a:solidFill>
            <a:ln w="25400" cap="flat">
              <a:solidFill>
                <a:schemeClr val="bg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t-BR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3" name="Shape 103"/>
          <p:cNvSpPr/>
          <p:nvPr/>
        </p:nvSpPr>
        <p:spPr>
          <a:xfrm>
            <a:off x="1068574" y="6101610"/>
            <a:ext cx="6739117" cy="755117"/>
          </a:xfrm>
          <a:prstGeom prst="rect">
            <a:avLst/>
          </a:prstGeom>
          <a:solidFill>
            <a:srgbClr val="FFFFFF">
              <a:alpha val="50472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3" name="Rectangle 2"/>
          <p:cNvSpPr/>
          <p:nvPr/>
        </p:nvSpPr>
        <p:spPr>
          <a:xfrm>
            <a:off x="892950" y="1850058"/>
            <a:ext cx="1160585" cy="1160585"/>
          </a:xfrm>
          <a:prstGeom prst="rect">
            <a:avLst/>
          </a:prstGeom>
          <a:solidFill>
            <a:srgbClr val="E87A2C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59042" y="1850058"/>
            <a:ext cx="1160585" cy="1160585"/>
          </a:xfrm>
          <a:prstGeom prst="rect">
            <a:avLst/>
          </a:prstGeom>
          <a:solidFill>
            <a:srgbClr val="E87A2C">
              <a:alpha val="76000"/>
            </a:srgbClr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42719" y="1850058"/>
            <a:ext cx="1160585" cy="1160585"/>
          </a:xfrm>
          <a:prstGeom prst="rect">
            <a:avLst/>
          </a:prstGeom>
          <a:solidFill>
            <a:srgbClr val="7C9647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08811" y="1850058"/>
            <a:ext cx="1160585" cy="1160585"/>
          </a:xfrm>
          <a:prstGeom prst="rect">
            <a:avLst/>
          </a:prstGeom>
          <a:solidFill>
            <a:srgbClr val="7E935E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974903" y="1850058"/>
            <a:ext cx="1160585" cy="1160585"/>
          </a:xfrm>
          <a:prstGeom prst="rect">
            <a:avLst/>
          </a:prstGeom>
          <a:solidFill>
            <a:srgbClr val="CED6B8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240995" y="1850058"/>
            <a:ext cx="1160585" cy="1160585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Shape 102"/>
          <p:cNvSpPr/>
          <p:nvPr/>
        </p:nvSpPr>
        <p:spPr>
          <a:xfrm>
            <a:off x="-6618" y="156400"/>
            <a:ext cx="8889500" cy="517022"/>
          </a:xfrm>
          <a:prstGeom prst="rect">
            <a:avLst/>
          </a:prstGeom>
          <a:solidFill>
            <a:srgbClr val="7C964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0" algn="r">
              <a:defRPr sz="1800"/>
            </a:pPr>
            <a:r>
              <a:rPr lang="pt-BR" sz="2400" dirty="0" smtClean="0">
                <a:solidFill>
                  <a:srgbClr val="FFFFFF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APLICAÇÃO DA TECNOLOGIA SOCIAL </a:t>
            </a:r>
            <a:r>
              <a:rPr lang="pt-BR" sz="2400" dirty="0" smtClean="0">
                <a:solidFill>
                  <a:srgbClr val="7C9647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.</a:t>
            </a:r>
            <a:endParaRPr sz="2400" dirty="0">
              <a:solidFill>
                <a:srgbClr val="7C9647"/>
              </a:solidFill>
              <a:latin typeface="SquareSlab711 Lt BT"/>
              <a:ea typeface="SquareSlab711 Lt BT"/>
              <a:cs typeface="SquareSlab711 Lt BT"/>
              <a:sym typeface="SquareSlab711 Lt BT"/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350759" y="2276463"/>
            <a:ext cx="803030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OFICINAS</a:t>
            </a:r>
            <a:endParaRPr kumimoji="0" lang="pt-BR" sz="14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06160" y="3092704"/>
            <a:ext cx="114737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Fotografia 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Financeira</a:t>
            </a:r>
            <a:endParaRPr kumimoji="0" lang="pt-BR" sz="14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59042" y="3092704"/>
            <a:ext cx="114737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Planejamento da renda</a:t>
            </a:r>
            <a:endParaRPr kumimoji="0" lang="pt-BR" sz="14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49323" y="3092704"/>
            <a:ext cx="114737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Dívidas e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4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FillTx/>
                <a:sym typeface="Calibri"/>
              </a:rPr>
              <a:t>empréstimos</a:t>
            </a:r>
            <a:endParaRPr kumimoji="0" lang="pt-BR" sz="14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702205" y="3092704"/>
            <a:ext cx="114737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Economia 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Doméstica</a:t>
            </a:r>
            <a:endParaRPr kumimoji="0" lang="pt-BR" sz="14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272764" y="3092707"/>
            <a:ext cx="114737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Relações 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familiares</a:t>
            </a:r>
            <a:endParaRPr kumimoji="0" lang="pt-BR" sz="14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40359" y="3107305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Reservas</a:t>
            </a:r>
            <a:endParaRPr kumimoji="0" lang="pt-BR" sz="14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45" name="Shape 169"/>
          <p:cNvSpPr/>
          <p:nvPr/>
        </p:nvSpPr>
        <p:spPr>
          <a:xfrm>
            <a:off x="1182093" y="4737521"/>
            <a:ext cx="737381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>
            <a:lvl1pPr defTabSz="457200">
              <a:defRPr sz="2000" b="1">
                <a:solidFill>
                  <a:srgbClr val="535353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pt-BR" sz="1400" b="1" dirty="0" smtClean="0">
                <a:solidFill>
                  <a:schemeClr val="bg1"/>
                </a:solidFill>
              </a:rPr>
              <a:t>Dinâmica </a:t>
            </a:r>
          </a:p>
        </p:txBody>
      </p:sp>
      <p:sp>
        <p:nvSpPr>
          <p:cNvPr id="46" name="Shape 169"/>
          <p:cNvSpPr/>
          <p:nvPr/>
        </p:nvSpPr>
        <p:spPr>
          <a:xfrm>
            <a:off x="2513480" y="4737521"/>
            <a:ext cx="926536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>
            <a:lvl1pPr defTabSz="457200">
              <a:defRPr sz="2000" b="1">
                <a:solidFill>
                  <a:srgbClr val="535353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pt-BR" sz="1400" dirty="0">
                <a:solidFill>
                  <a:schemeClr val="bg1"/>
                </a:solidFill>
              </a:rPr>
              <a:t>I</a:t>
            </a:r>
            <a:r>
              <a:rPr lang="pt-BR" sz="1400" b="1" dirty="0" smtClean="0">
                <a:solidFill>
                  <a:schemeClr val="bg1"/>
                </a:solidFill>
              </a:rPr>
              <a:t>nstrumento</a:t>
            </a:r>
          </a:p>
        </p:txBody>
      </p:sp>
      <p:sp>
        <p:nvSpPr>
          <p:cNvPr id="47" name="Shape 169"/>
          <p:cNvSpPr/>
          <p:nvPr/>
        </p:nvSpPr>
        <p:spPr>
          <a:xfrm>
            <a:off x="4023010" y="4737521"/>
            <a:ext cx="647613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>
            <a:lvl1pPr defTabSz="457200">
              <a:defRPr sz="2000" b="1">
                <a:solidFill>
                  <a:srgbClr val="535353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pt-BR" sz="1400" b="1" dirty="0" smtClean="0">
                <a:solidFill>
                  <a:schemeClr val="bg1"/>
                </a:solidFill>
              </a:rPr>
              <a:t>Reflexão</a:t>
            </a:r>
          </a:p>
        </p:txBody>
      </p:sp>
      <p:sp>
        <p:nvSpPr>
          <p:cNvPr id="48" name="Shape 169"/>
          <p:cNvSpPr/>
          <p:nvPr/>
        </p:nvSpPr>
        <p:spPr>
          <a:xfrm>
            <a:off x="5340664" y="4629800"/>
            <a:ext cx="982641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>
            <a:lvl1pPr defTabSz="457200">
              <a:defRPr sz="2000" b="1">
                <a:solidFill>
                  <a:srgbClr val="535353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pt-BR" sz="1400" b="1" dirty="0" smtClean="0">
                <a:solidFill>
                  <a:schemeClr val="bg1"/>
                </a:solidFill>
              </a:rPr>
              <a:t>Gatilho para </a:t>
            </a:r>
          </a:p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pt-BR" sz="1400" b="1" dirty="0" smtClean="0">
                <a:solidFill>
                  <a:schemeClr val="bg1"/>
                </a:solidFill>
              </a:rPr>
              <a:t>continuidade</a:t>
            </a:r>
          </a:p>
        </p:txBody>
      </p:sp>
      <p:sp>
        <p:nvSpPr>
          <p:cNvPr id="50" name="Shape 169"/>
          <p:cNvSpPr/>
          <p:nvPr/>
        </p:nvSpPr>
        <p:spPr>
          <a:xfrm>
            <a:off x="6956710" y="4737522"/>
            <a:ext cx="1056379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>
            <a:lvl1pPr defTabSz="457200">
              <a:defRPr sz="2000" b="1">
                <a:solidFill>
                  <a:srgbClr val="535353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pt-BR" sz="1400" b="1" dirty="0" smtClean="0">
                <a:solidFill>
                  <a:schemeClr val="bg1"/>
                </a:solidFill>
              </a:rPr>
              <a:t>Encerramento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94100" y="936515"/>
            <a:ext cx="4400910" cy="400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R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pt-BR" sz="2000" i="1" dirty="0" smtClean="0">
                <a:solidFill>
                  <a:schemeClr val="tx2">
                    <a:lumMod val="50000"/>
                  </a:schemeClr>
                </a:solidFill>
              </a:rPr>
              <a:t>Programa </a:t>
            </a:r>
            <a:endParaRPr kumimoji="0" lang="pt-BR" sz="2000" b="0" i="1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70079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/>
          <p:nvPr/>
        </p:nvSpPr>
        <p:spPr>
          <a:xfrm>
            <a:off x="0" y="0"/>
            <a:ext cx="9159876" cy="60700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57200">
              <a:defRPr sz="1800"/>
            </a:pPr>
            <a:endParaRPr/>
          </a:p>
        </p:txBody>
      </p:sp>
      <p:sp>
        <p:nvSpPr>
          <p:cNvPr id="38" name="TextBox 37"/>
          <p:cNvSpPr txBox="1"/>
          <p:nvPr/>
        </p:nvSpPr>
        <p:spPr>
          <a:xfrm>
            <a:off x="332472" y="1631673"/>
            <a:ext cx="803030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CANAL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733420" y="1631673"/>
            <a:ext cx="1229987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RESPONSÁVEL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158983" y="1416230"/>
            <a:ext cx="1167232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POTÊNCIA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 ALCANCE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29753" y="1200786"/>
            <a:ext cx="1167231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VIABILIDADE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POLÍTICA/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OPERACIONAL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450744" y="1416230"/>
            <a:ext cx="136261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PARCERIAS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NECESSÁRIAS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78" name="Shape 102"/>
          <p:cNvSpPr/>
          <p:nvPr/>
        </p:nvSpPr>
        <p:spPr>
          <a:xfrm>
            <a:off x="-6618" y="156400"/>
            <a:ext cx="8889500" cy="517022"/>
          </a:xfrm>
          <a:prstGeom prst="rect">
            <a:avLst/>
          </a:prstGeom>
          <a:solidFill>
            <a:srgbClr val="7C964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0" algn="r">
              <a:defRPr sz="1800"/>
            </a:pPr>
            <a:r>
              <a:rPr lang="pt-BR" sz="2400" dirty="0" smtClean="0">
                <a:solidFill>
                  <a:srgbClr val="FFFFFF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ESCOLHA DE CANAIS </a:t>
            </a:r>
            <a:r>
              <a:rPr lang="en-US" sz="2400" dirty="0" smtClean="0">
                <a:solidFill>
                  <a:srgbClr val="FFFFFF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–</a:t>
            </a:r>
            <a:r>
              <a:rPr lang="pt-BR" sz="2400" dirty="0" smtClean="0">
                <a:solidFill>
                  <a:srgbClr val="FFFFFF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 PROGRAMA DE OFICINAS </a:t>
            </a:r>
            <a:r>
              <a:rPr lang="pt-BR" sz="2400" dirty="0" smtClean="0">
                <a:solidFill>
                  <a:srgbClr val="7C9647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.</a:t>
            </a:r>
            <a:endParaRPr sz="2400" dirty="0">
              <a:solidFill>
                <a:srgbClr val="7C9647"/>
              </a:solidFill>
              <a:latin typeface="SquareSlab711 Lt BT"/>
              <a:ea typeface="SquareSlab711 Lt BT"/>
              <a:cs typeface="SquareSlab711 Lt BT"/>
              <a:sym typeface="SquareSlab711 Lt B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199292" y="2006526"/>
            <a:ext cx="8768862" cy="55098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199292" y="2592680"/>
            <a:ext cx="8768862" cy="55098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32473" y="2018369"/>
            <a:ext cx="803030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i="1" dirty="0" smtClean="0">
                <a:solidFill>
                  <a:schemeClr val="tx2">
                    <a:lumMod val="50000"/>
                  </a:schemeClr>
                </a:solidFill>
              </a:rPr>
              <a:t>Agências 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i="1" dirty="0" smtClean="0">
                <a:solidFill>
                  <a:schemeClr val="tx2">
                    <a:lumMod val="50000"/>
                  </a:schemeClr>
                </a:solidFill>
              </a:rPr>
              <a:t>INSS</a:t>
            </a:r>
            <a:endParaRPr kumimoji="0" lang="pt-BR" sz="1400" b="1" i="1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914404" y="2126089"/>
            <a:ext cx="985248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MPS/INSS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332473" y="2719130"/>
            <a:ext cx="803030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>
                <a:solidFill>
                  <a:schemeClr val="tx2">
                    <a:lumMod val="50000"/>
                  </a:schemeClr>
                </a:solidFill>
              </a:rPr>
              <a:t>CCI/CRAS</a:t>
            </a:r>
          </a:p>
        </p:txBody>
      </p:sp>
      <p:cxnSp>
        <p:nvCxnSpPr>
          <p:cNvPr id="98" name="Straight Connector 97"/>
          <p:cNvCxnSpPr/>
          <p:nvPr/>
        </p:nvCxnSpPr>
        <p:spPr>
          <a:xfrm>
            <a:off x="199292" y="2006526"/>
            <a:ext cx="8768862" cy="0"/>
          </a:xfrm>
          <a:prstGeom prst="line">
            <a:avLst/>
          </a:prstGeom>
          <a:noFill/>
          <a:ln w="19050" cap="flat">
            <a:solidFill>
              <a:schemeClr val="bg1">
                <a:lumMod val="65000"/>
              </a:schemeClr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9" name="TextBox 98"/>
          <p:cNvSpPr txBox="1"/>
          <p:nvPr/>
        </p:nvSpPr>
        <p:spPr>
          <a:xfrm>
            <a:off x="1914404" y="2719130"/>
            <a:ext cx="985248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MPS/MDS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217598" y="2126089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Médio-Alto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217598" y="2719130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Baixo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6098296" y="2126089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??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7628702" y="2126089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INTERNA</a:t>
            </a:r>
            <a:endParaRPr lang="pt-BR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7628702" y="2719130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MDS</a:t>
            </a:r>
            <a:endParaRPr lang="pt-BR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37637" y="1422636"/>
            <a:ext cx="1167232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POTÊNCIA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 MUDANÇA</a:t>
            </a:r>
            <a:endParaRPr kumimoji="0" lang="pt-BR" sz="1400" b="1" i="0" u="none" strike="noStrike" cap="none" spc="0" normalizeH="0" baseline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25450" y="2132497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Média-Alta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61065" y="2693674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Média-Alta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41909" y="2700081"/>
            <a:ext cx="1147375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Média-Alta</a:t>
            </a:r>
            <a:endParaRPr kumimoji="0" lang="pt-BR" sz="140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61038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/>
          <p:nvPr/>
        </p:nvSpPr>
        <p:spPr>
          <a:xfrm>
            <a:off x="-7938" y="38611"/>
            <a:ext cx="9159876" cy="60700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57200">
              <a:defRPr sz="1800"/>
            </a:pPr>
            <a:endParaRPr/>
          </a:p>
        </p:txBody>
      </p:sp>
      <p:sp>
        <p:nvSpPr>
          <p:cNvPr id="7" name="Shape 243"/>
          <p:cNvSpPr/>
          <p:nvPr/>
        </p:nvSpPr>
        <p:spPr>
          <a:xfrm>
            <a:off x="-20568" y="-3991"/>
            <a:ext cx="9185136" cy="624221"/>
          </a:xfrm>
          <a:prstGeom prst="rect">
            <a:avLst/>
          </a:prstGeom>
          <a:solidFill>
            <a:srgbClr val="7C964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r">
              <a:defRPr>
                <a:solidFill>
                  <a:srgbClr val="FFFFFF"/>
                </a:solidFill>
                <a:latin typeface="SquareSlab711 Lt BT"/>
                <a:ea typeface="SquareSlab711 Lt BT"/>
                <a:cs typeface="SquareSlab711 Lt BT"/>
                <a:sym typeface="SquareSlab711 Lt B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pt-BR" sz="2400" dirty="0" smtClean="0">
                <a:solidFill>
                  <a:srgbClr val="FFFFFF"/>
                </a:solidFill>
              </a:rPr>
              <a:t>CENÁRIO 1 - INSS </a:t>
            </a:r>
            <a:r>
              <a:rPr lang="pt-BR" sz="2400" dirty="0" smtClean="0">
                <a:solidFill>
                  <a:srgbClr val="7C9647"/>
                </a:solidFill>
              </a:rPr>
              <a:t>.</a:t>
            </a:r>
            <a:r>
              <a:rPr sz="2400" dirty="0" smtClean="0">
                <a:solidFill>
                  <a:srgbClr val="FFFFFF"/>
                </a:solidFill>
              </a:rPr>
              <a:t> </a:t>
            </a:r>
            <a:endParaRPr sz="2400" dirty="0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08" y="2290022"/>
            <a:ext cx="8492939" cy="8979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06333" y="3253659"/>
            <a:ext cx="2118427" cy="353942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l" rtl="0" latinLnBrk="1" hangingPunct="0"/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-     Fotografia financeira </a:t>
            </a:r>
          </a:p>
          <a:p>
            <a:pPr algn="l" rtl="0" latinLnBrk="1" hangingPunct="0"/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-     Planejamento para</a:t>
            </a:r>
          </a:p>
          <a:p>
            <a:pPr algn="l" rtl="0" latinLnBrk="1" hangingPunct="0"/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Aposentadoria</a:t>
            </a:r>
          </a:p>
          <a:p>
            <a:pPr marL="285750" indent="-285750" algn="l" rtl="0" latinLnBrk="1" hangingPunct="0">
              <a:buFontTx/>
              <a:buChar char="-"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Dívidas </a:t>
            </a:r>
            <a:r>
              <a:rPr lang="pt-BR" sz="1400" dirty="0">
                <a:solidFill>
                  <a:schemeClr val="tx2">
                    <a:lumMod val="50000"/>
                  </a:schemeClr>
                </a:solidFill>
              </a:rPr>
              <a:t>e </a:t>
            </a: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empréstimos</a:t>
            </a:r>
          </a:p>
          <a:p>
            <a:pPr marL="285750" indent="-285750" algn="l" rtl="0" latinLnBrk="1" hangingPunct="0">
              <a:buFontTx/>
              <a:buChar char="-"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Economia doméstica</a:t>
            </a:r>
          </a:p>
          <a:p>
            <a:pPr marL="285750" indent="-285750" algn="l" rtl="0" latinLnBrk="1" hangingPunct="0">
              <a:buFontTx/>
              <a:buChar char="-"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Reservas</a:t>
            </a:r>
          </a:p>
          <a:p>
            <a:pPr marL="285750" indent="-285750" algn="l" rtl="0" latinLnBrk="1" hangingPunct="0">
              <a:buFontTx/>
              <a:buChar char="-"/>
            </a:pP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Relações Familiares </a:t>
            </a:r>
          </a:p>
          <a:p>
            <a:pPr algn="ctr" rtl="0" latinLnBrk="1" hangingPunct="0"/>
            <a:endParaRPr lang="pt-BR" sz="1400" dirty="0">
              <a:solidFill>
                <a:srgbClr val="FF0000"/>
              </a:solidFill>
            </a:endParaRPr>
          </a:p>
          <a:p>
            <a:pPr algn="l" rtl="0" latinLnBrk="1" hangingPunct="0"/>
            <a:r>
              <a:rPr lang="pt-BR" sz="1400" b="1" dirty="0" smtClean="0">
                <a:solidFill>
                  <a:srgbClr val="FF0000"/>
                </a:solidFill>
              </a:rPr>
              <a:t>1. </a:t>
            </a:r>
            <a:r>
              <a:rPr lang="pt-BR" sz="1400" b="1" dirty="0" smtClean="0">
                <a:solidFill>
                  <a:srgbClr val="FF6600"/>
                </a:solidFill>
              </a:rPr>
              <a:t>Programa faz parte do</a:t>
            </a:r>
          </a:p>
          <a:p>
            <a:pPr algn="l" rtl="0" latinLnBrk="1" hangingPunct="0"/>
            <a:r>
              <a:rPr lang="pt-BR" sz="1400" b="1" dirty="0" smtClean="0">
                <a:solidFill>
                  <a:srgbClr val="FF6600"/>
                </a:solidFill>
              </a:rPr>
              <a:t>processo de se aposentar</a:t>
            </a:r>
          </a:p>
          <a:p>
            <a:pPr algn="l" rtl="0" latinLnBrk="1" hangingPunct="0"/>
            <a:endParaRPr lang="pt-BR" sz="1400" b="1" dirty="0" smtClean="0">
              <a:solidFill>
                <a:srgbClr val="FF6600"/>
              </a:solidFill>
            </a:endParaRPr>
          </a:p>
          <a:p>
            <a:pPr algn="l" rtl="0" latinLnBrk="1" hangingPunct="0"/>
            <a:r>
              <a:rPr lang="pt-BR" sz="1400" b="1" dirty="0" smtClean="0">
                <a:solidFill>
                  <a:srgbClr val="FF6600"/>
                </a:solidFill>
              </a:rPr>
              <a:t>2. Liberação para acesso a crédito mediante ter            completado o programa</a:t>
            </a:r>
            <a:endParaRPr lang="pt-BR" sz="1400" b="1" dirty="0">
              <a:solidFill>
                <a:srgbClr val="FF6600"/>
              </a:solidFill>
            </a:endParaRPr>
          </a:p>
          <a:p>
            <a:pPr algn="l" rtl="0" latinLnBrk="1" hangingPunct="0"/>
            <a:endParaRPr lang="pt-BR" sz="1400" dirty="0">
              <a:solidFill>
                <a:schemeClr val="tx2">
                  <a:lumMod val="50000"/>
                </a:schemeClr>
              </a:solidFill>
            </a:endParaRPr>
          </a:p>
          <a:p>
            <a:pPr marR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pt-BR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3749" y="3157801"/>
            <a:ext cx="1581945" cy="116954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l" rtl="0" latinLnBrk="1" hangingPunct="0"/>
            <a:r>
              <a:rPr lang="pt-BR" sz="1400" dirty="0" smtClean="0">
                <a:solidFill>
                  <a:schemeClr val="tx2">
                    <a:lumMod val="75000"/>
                  </a:schemeClr>
                </a:solidFill>
              </a:rPr>
              <a:t>- Via Internet</a:t>
            </a:r>
          </a:p>
          <a:p>
            <a:pPr algn="l" rtl="0" latinLnBrk="1" hangingPunct="0"/>
            <a:r>
              <a:rPr lang="pt-BR" sz="1400" dirty="0" smtClean="0">
                <a:solidFill>
                  <a:schemeClr val="tx2">
                    <a:lumMod val="75000"/>
                  </a:schemeClr>
                </a:solidFill>
              </a:rPr>
              <a:t>telefone (135) ou</a:t>
            </a:r>
          </a:p>
          <a:p>
            <a:pPr algn="l" rtl="0" latinLnBrk="1" hangingPunct="0"/>
            <a:r>
              <a:rPr lang="pt-BR" sz="1400" dirty="0" smtClean="0">
                <a:solidFill>
                  <a:schemeClr val="tx2">
                    <a:lumMod val="75000"/>
                  </a:schemeClr>
                </a:solidFill>
              </a:rPr>
              <a:t> agência</a:t>
            </a:r>
          </a:p>
          <a:p>
            <a:pPr algn="l" rtl="0" latinLnBrk="1" hangingPunct="0"/>
            <a:r>
              <a:rPr kumimoji="0" lang="pt-BR" sz="14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FillTx/>
                <a:sym typeface="Calibri"/>
              </a:rPr>
              <a:t>- Dados</a:t>
            </a:r>
            <a:r>
              <a:rPr lang="pt-BR" sz="1400" dirty="0" smtClean="0">
                <a:solidFill>
                  <a:schemeClr val="tx2">
                    <a:lumMod val="75000"/>
                  </a:schemeClr>
                </a:solidFill>
              </a:rPr>
              <a:t> do CNIS</a:t>
            </a:r>
          </a:p>
          <a:p>
            <a:pPr algn="l" rtl="0" latinLnBrk="1" hangingPunct="0"/>
            <a:r>
              <a:rPr kumimoji="0" lang="pt-BR" sz="14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FillTx/>
                <a:sym typeface="Calibri"/>
              </a:rPr>
              <a:t>Atualizados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48085" y="3203657"/>
            <a:ext cx="1948938" cy="138499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l" rtl="0" latinLnBrk="1" hangingPunct="0"/>
            <a:r>
              <a:rPr lang="pt-BR" sz="1400" dirty="0" smtClean="0">
                <a:solidFill>
                  <a:schemeClr val="tx2">
                    <a:lumMod val="75000"/>
                  </a:schemeClr>
                </a:solidFill>
              </a:rPr>
              <a:t>- Presencial na </a:t>
            </a:r>
          </a:p>
          <a:p>
            <a:pPr algn="l" rtl="0" latinLnBrk="1" hangingPunct="0"/>
            <a:r>
              <a:rPr lang="pt-BR" sz="1400" dirty="0" smtClean="0">
                <a:solidFill>
                  <a:schemeClr val="tx2">
                    <a:lumMod val="75000"/>
                  </a:schemeClr>
                </a:solidFill>
              </a:rPr>
              <a:t>agencia do INSS</a:t>
            </a:r>
          </a:p>
          <a:p>
            <a:pPr algn="l" rtl="0" latinLnBrk="1" hangingPunct="0"/>
            <a:r>
              <a:rPr lang="pt-BR" sz="1400" dirty="0" smtClean="0">
                <a:solidFill>
                  <a:schemeClr val="tx2">
                    <a:lumMod val="75000"/>
                  </a:schemeClr>
                </a:solidFill>
              </a:rPr>
              <a:t>- Apresentação </a:t>
            </a:r>
          </a:p>
          <a:p>
            <a:pPr algn="l" rtl="0" latinLnBrk="1" hangingPunct="0"/>
            <a:r>
              <a:rPr lang="pt-BR" sz="1400" dirty="0" smtClean="0">
                <a:solidFill>
                  <a:schemeClr val="tx2">
                    <a:lumMod val="75000"/>
                  </a:schemeClr>
                </a:solidFill>
              </a:rPr>
              <a:t>de documentos </a:t>
            </a:r>
          </a:p>
          <a:p>
            <a:pPr algn="l" rtl="0" latinLnBrk="1" hangingPunct="0"/>
            <a:r>
              <a:rPr kumimoji="0" lang="pt-BR" sz="14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FillTx/>
                <a:sym typeface="Calibri"/>
              </a:rPr>
              <a:t>(PIS/PASEP,</a:t>
            </a:r>
            <a:r>
              <a:rPr kumimoji="0" lang="pt-BR" sz="1400" b="0" i="0" u="none" strike="noStrike" cap="none" spc="0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FillTx/>
                <a:sym typeface="Calibri"/>
              </a:rPr>
              <a:t> RG, CT, CPF)</a:t>
            </a:r>
          </a:p>
          <a:p>
            <a:pPr algn="l" rtl="0" latinLnBrk="1" hangingPunct="0"/>
            <a:endParaRPr kumimoji="0" lang="pt-BR" sz="14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sym typeface="Calibri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6759" y="2458961"/>
            <a:ext cx="1412735" cy="578223"/>
          </a:xfrm>
          <a:prstGeom prst="rect">
            <a:avLst/>
          </a:prstGeom>
          <a:solidFill>
            <a:srgbClr val="7E935E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2141" y="2543530"/>
            <a:ext cx="1305159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Agendamento</a:t>
            </a:r>
            <a:endParaRPr kumimoji="0" lang="pt-BR" sz="16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659663" y="2446394"/>
            <a:ext cx="1412735" cy="578223"/>
          </a:xfrm>
          <a:prstGeom prst="rect">
            <a:avLst/>
          </a:prstGeom>
          <a:solidFill>
            <a:srgbClr val="7E935E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67325" y="2530963"/>
            <a:ext cx="1305159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Solicitação</a:t>
            </a:r>
            <a:endParaRPr kumimoji="0" lang="pt-BR" sz="16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12684" y="1843309"/>
            <a:ext cx="2062118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spc="0" normalizeH="0" baseline="0" dirty="0" smtClean="0">
                <a:ln>
                  <a:noFill/>
                </a:ln>
                <a:solidFill>
                  <a:srgbClr val="7C9647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Processo atual INSS</a:t>
            </a:r>
            <a:endParaRPr kumimoji="0" lang="pt-BR" sz="1600" b="1" i="0" u="none" strike="noStrike" cap="none" spc="0" normalizeH="0" baseline="0" dirty="0">
              <a:ln>
                <a:noFill/>
              </a:ln>
              <a:solidFill>
                <a:srgbClr val="7C9647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4303059" y="2041195"/>
            <a:ext cx="2084294" cy="0"/>
          </a:xfrm>
          <a:prstGeom prst="line">
            <a:avLst/>
          </a:prstGeom>
          <a:noFill/>
          <a:ln w="25400" cap="flat">
            <a:solidFill>
              <a:srgbClr val="7C9647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Connector 16"/>
          <p:cNvCxnSpPr/>
          <p:nvPr/>
        </p:nvCxnSpPr>
        <p:spPr>
          <a:xfrm flipH="1">
            <a:off x="273749" y="2041195"/>
            <a:ext cx="2084294" cy="0"/>
          </a:xfrm>
          <a:prstGeom prst="line">
            <a:avLst/>
          </a:prstGeom>
          <a:noFill/>
          <a:ln w="25400" cap="flat">
            <a:solidFill>
              <a:srgbClr val="7C9647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8632142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/>
          <p:nvPr/>
        </p:nvSpPr>
        <p:spPr>
          <a:xfrm>
            <a:off x="-7938" y="38611"/>
            <a:ext cx="9159876" cy="60700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57200">
              <a:defRPr sz="1800"/>
            </a:pPr>
            <a:endParaRPr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2" r="72031"/>
          <a:stretch/>
        </p:blipFill>
        <p:spPr>
          <a:xfrm>
            <a:off x="1951572" y="1903119"/>
            <a:ext cx="584869" cy="78598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73749" y="1862172"/>
            <a:ext cx="1688020" cy="865126"/>
          </a:xfrm>
          <a:prstGeom prst="rect">
            <a:avLst/>
          </a:prstGeom>
          <a:solidFill>
            <a:srgbClr val="7E935E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390" y="1981942"/>
            <a:ext cx="1336541" cy="59883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Busca</a:t>
            </a:r>
            <a:r>
              <a:rPr kumimoji="0" lang="pt-BR" sz="1600" b="1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 Ativa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 INSS</a:t>
            </a:r>
            <a:endParaRPr kumimoji="0" lang="pt-BR" sz="16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88432" y="1862172"/>
            <a:ext cx="1688020" cy="865126"/>
          </a:xfrm>
          <a:prstGeom prst="rect">
            <a:avLst/>
          </a:prstGeom>
          <a:solidFill>
            <a:srgbClr val="7E935E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10772" y="1930562"/>
            <a:ext cx="1487807" cy="70159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Convocação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chemeClr val="bg1"/>
                </a:solidFill>
              </a:rPr>
              <a:t>participantes</a:t>
            </a:r>
            <a:endParaRPr kumimoji="0" lang="pt-BR" sz="16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893070" y="1862172"/>
            <a:ext cx="1688020" cy="865126"/>
          </a:xfrm>
          <a:prstGeom prst="rect">
            <a:avLst/>
          </a:prstGeom>
          <a:solidFill>
            <a:srgbClr val="7E935E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63810" y="1988974"/>
            <a:ext cx="1378119" cy="58477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chemeClr val="bg1"/>
                </a:solidFill>
              </a:rPr>
              <a:t>Apresentação na agência</a:t>
            </a:r>
            <a:endParaRPr kumimoji="0" lang="pt-BR" sz="16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208512" y="1862172"/>
            <a:ext cx="1688020" cy="865126"/>
          </a:xfrm>
          <a:prstGeom prst="rect">
            <a:avLst/>
          </a:prstGeom>
          <a:solidFill>
            <a:srgbClr val="FF6600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14719" y="1782856"/>
            <a:ext cx="1517280" cy="99700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chemeClr val="bg1"/>
                </a:solidFill>
              </a:rPr>
              <a:t>Programa de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Educação</a:t>
            </a:r>
            <a:r>
              <a:rPr kumimoji="0" lang="pt-BR" sz="1600" b="1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600" b="1" baseline="0" dirty="0" smtClean="0">
                <a:solidFill>
                  <a:schemeClr val="bg1"/>
                </a:solidFill>
              </a:rPr>
              <a:t>Financeira</a:t>
            </a:r>
            <a:endParaRPr kumimoji="0" lang="pt-BR" sz="16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2" r="72031"/>
          <a:stretch/>
        </p:blipFill>
        <p:spPr>
          <a:xfrm>
            <a:off x="4265620" y="1903119"/>
            <a:ext cx="584869" cy="78598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2" r="72031"/>
          <a:stretch/>
        </p:blipFill>
        <p:spPr>
          <a:xfrm>
            <a:off x="6596243" y="1903119"/>
            <a:ext cx="584869" cy="785989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7208512" y="3190243"/>
            <a:ext cx="1688020" cy="865126"/>
          </a:xfrm>
          <a:prstGeom prst="rect">
            <a:avLst/>
          </a:prstGeom>
          <a:solidFill>
            <a:srgbClr val="7E935E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81112" y="3193933"/>
            <a:ext cx="1715420" cy="830993"/>
          </a:xfrm>
          <a:prstGeom prst="rect">
            <a:avLst/>
          </a:prstGeom>
          <a:solidFill>
            <a:srgbClr val="FF6600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chemeClr val="bg1"/>
                </a:solidFill>
              </a:rPr>
              <a:t>Acompanhamento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das dívidas via</a:t>
            </a:r>
            <a:r>
              <a:rPr kumimoji="0" lang="pt-BR" sz="1600" b="1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    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HISCRED</a:t>
            </a:r>
            <a:endParaRPr kumimoji="0" lang="pt-BR" sz="16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208512" y="4543731"/>
            <a:ext cx="1688020" cy="865126"/>
          </a:xfrm>
          <a:prstGeom prst="rect">
            <a:avLst/>
          </a:prstGeom>
          <a:solidFill>
            <a:srgbClr val="FF6600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81112" y="4547421"/>
            <a:ext cx="1650887" cy="830993"/>
          </a:xfrm>
          <a:prstGeom prst="rect">
            <a:avLst/>
          </a:prstGeom>
          <a:solidFill>
            <a:srgbClr val="FF6600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chemeClr val="bg1"/>
                </a:solidFill>
              </a:rPr>
              <a:t>Eventual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Encaminhamento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chemeClr val="bg1"/>
                </a:solidFill>
              </a:rPr>
              <a:t>para TJ ou DP</a:t>
            </a:r>
            <a:endParaRPr kumimoji="0" lang="pt-BR" sz="16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2" r="72031"/>
          <a:stretch/>
        </p:blipFill>
        <p:spPr>
          <a:xfrm rot="5400000">
            <a:off x="7856104" y="2659727"/>
            <a:ext cx="434508" cy="58392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2" r="72031"/>
          <a:stretch/>
        </p:blipFill>
        <p:spPr>
          <a:xfrm rot="5400000">
            <a:off x="7856104" y="3980662"/>
            <a:ext cx="434508" cy="583923"/>
          </a:xfrm>
          <a:prstGeom prst="rect">
            <a:avLst/>
          </a:prstGeom>
        </p:spPr>
      </p:pic>
      <p:sp>
        <p:nvSpPr>
          <p:cNvPr id="7" name="Shape 243"/>
          <p:cNvSpPr/>
          <p:nvPr/>
        </p:nvSpPr>
        <p:spPr>
          <a:xfrm>
            <a:off x="-20568" y="-3991"/>
            <a:ext cx="9185136" cy="624221"/>
          </a:xfrm>
          <a:prstGeom prst="rect">
            <a:avLst/>
          </a:prstGeom>
          <a:solidFill>
            <a:srgbClr val="7C964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r">
              <a:defRPr>
                <a:solidFill>
                  <a:srgbClr val="FFFFFF"/>
                </a:solidFill>
                <a:latin typeface="SquareSlab711 Lt BT"/>
                <a:ea typeface="SquareSlab711 Lt BT"/>
                <a:cs typeface="SquareSlab711 Lt BT"/>
                <a:sym typeface="SquareSlab711 Lt B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pt-BR" sz="2400" dirty="0" smtClean="0">
                <a:solidFill>
                  <a:srgbClr val="FFFFFF"/>
                </a:solidFill>
              </a:rPr>
              <a:t>CENÁRIO 2 </a:t>
            </a:r>
            <a:r>
              <a:rPr lang="en-US" sz="2400" dirty="0" smtClean="0">
                <a:solidFill>
                  <a:srgbClr val="FFFFFF"/>
                </a:solidFill>
              </a:rPr>
              <a:t>–</a:t>
            </a:r>
            <a:r>
              <a:rPr lang="pt-BR" sz="2400" dirty="0" smtClean="0">
                <a:solidFill>
                  <a:srgbClr val="FFFFFF"/>
                </a:solidFill>
              </a:rPr>
              <a:t> INSS - SUPERENDIVIDADOS </a:t>
            </a:r>
            <a:r>
              <a:rPr lang="pt-BR" sz="2400" dirty="0" smtClean="0">
                <a:solidFill>
                  <a:srgbClr val="7C9647"/>
                </a:solidFill>
              </a:rPr>
              <a:t>.</a:t>
            </a:r>
            <a:r>
              <a:rPr sz="2400" dirty="0" smtClean="0">
                <a:solidFill>
                  <a:srgbClr val="FFFFFF"/>
                </a:solidFill>
              </a:rPr>
              <a:t> </a:t>
            </a:r>
            <a:endParaRPr sz="240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37433" y="2779861"/>
            <a:ext cx="2105435" cy="160043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l" rtl="0" latinLnBrk="1" hangingPunct="0"/>
            <a:r>
              <a:rPr lang="pt-BR" sz="14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Carta ou telefone</a:t>
            </a:r>
            <a:endParaRPr lang="pt-BR" sz="1400" dirty="0">
              <a:solidFill>
                <a:srgbClr val="FF0000"/>
              </a:solidFill>
            </a:endParaRPr>
          </a:p>
          <a:p>
            <a:pPr algn="l" rtl="0" latinLnBrk="1" hangingPunct="0"/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- Cronograma de atividades</a:t>
            </a:r>
          </a:p>
          <a:p>
            <a:pPr algn="l" rtl="0" latinLnBrk="1" hangingPunct="0"/>
            <a:r>
              <a:rPr kumimoji="0" lang="pt-BR" sz="14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FillTx/>
                <a:sym typeface="Calibri"/>
              </a:rPr>
              <a:t>- Condicionais</a:t>
            </a:r>
          </a:p>
          <a:p>
            <a:pPr algn="l" rtl="0" latinLnBrk="1" hangingPunct="0"/>
            <a:r>
              <a:rPr lang="pt-BR" sz="1400" dirty="0" smtClean="0">
                <a:solidFill>
                  <a:srgbClr val="FF0000"/>
                </a:solidFill>
              </a:rPr>
              <a:t>(bloqueio da possibilidade de fazer empréstimo            consignado)</a:t>
            </a:r>
          </a:p>
          <a:p>
            <a:pPr algn="l" rtl="0" latinLnBrk="1" hangingPunct="0"/>
            <a:r>
              <a:rPr kumimoji="0" lang="pt-BR" sz="1400" b="0" i="0" u="none" strike="noStrike" cap="none" spc="0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FillTx/>
                <a:sym typeface="Calibri"/>
              </a:rPr>
              <a:t>- Benefícios do programa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73119" y="2870919"/>
            <a:ext cx="1716416" cy="95410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l" rtl="0" latinLnBrk="1" hangingPunct="0"/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Filtro: </a:t>
            </a:r>
            <a:b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pt-BR" sz="1400" dirty="0" err="1" smtClean="0">
                <a:solidFill>
                  <a:schemeClr val="tx2">
                    <a:lumMod val="50000"/>
                  </a:schemeClr>
                </a:solidFill>
              </a:rPr>
              <a:t>Superendividados</a:t>
            </a:r>
            <a:r>
              <a:rPr lang="pt-BR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v</a:t>
            </a:r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ia histórico de crédito</a:t>
            </a:r>
          </a:p>
          <a:p>
            <a:pPr algn="l" rtl="0" latinLnBrk="1" hangingPunct="0"/>
            <a:endParaRPr lang="pt-BR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37247" y="2847687"/>
            <a:ext cx="1716416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l" rtl="0" latinLnBrk="1" hangingPunct="0"/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- Lista de documentos</a:t>
            </a:r>
            <a:endParaRPr kumimoji="0" lang="pt-BR" sz="14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sym typeface="Calibri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72226" y="3881218"/>
            <a:ext cx="1688020" cy="865126"/>
          </a:xfrm>
          <a:prstGeom prst="rect">
            <a:avLst/>
          </a:prstGeom>
          <a:solidFill>
            <a:srgbClr val="7E935E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3626" y="4027263"/>
            <a:ext cx="1336541" cy="58477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chemeClr val="bg1"/>
                </a:solidFill>
              </a:rPr>
              <a:t>Atendidos TJ e Defensoria</a:t>
            </a:r>
            <a:endParaRPr kumimoji="0" lang="pt-BR" sz="16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71596" y="4812989"/>
            <a:ext cx="1716416" cy="95410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l" rtl="0" latinLnBrk="1" hangingPunct="0"/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Aposentados em</a:t>
            </a:r>
          </a:p>
          <a:p>
            <a:pPr algn="l" rtl="0" latinLnBrk="1" hangingPunct="0"/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 tratamento na </a:t>
            </a:r>
          </a:p>
          <a:p>
            <a:pPr algn="l" rtl="0" latinLnBrk="1" hangingPunct="0"/>
            <a:r>
              <a:rPr lang="pt-BR" sz="1400" dirty="0" smtClean="0">
                <a:solidFill>
                  <a:schemeClr val="tx2">
                    <a:lumMod val="50000"/>
                  </a:schemeClr>
                </a:solidFill>
              </a:rPr>
              <a:t>Defensoria ou TJ</a:t>
            </a:r>
          </a:p>
          <a:p>
            <a:pPr algn="l" rtl="0" latinLnBrk="1" hangingPunct="0"/>
            <a:endParaRPr lang="pt-BR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2" r="72031"/>
          <a:stretch/>
        </p:blipFill>
        <p:spPr>
          <a:xfrm rot="20246975">
            <a:off x="2007771" y="3595020"/>
            <a:ext cx="584869" cy="785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0411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/>
          <p:nvPr/>
        </p:nvSpPr>
        <p:spPr>
          <a:xfrm>
            <a:off x="-7938" y="38611"/>
            <a:ext cx="9159876" cy="60700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57200">
              <a:defRPr sz="1800"/>
            </a:pPr>
            <a:endParaRPr/>
          </a:p>
        </p:txBody>
      </p:sp>
      <p:sp>
        <p:nvSpPr>
          <p:cNvPr id="2" name="Rectangle 1"/>
          <p:cNvSpPr/>
          <p:nvPr/>
        </p:nvSpPr>
        <p:spPr>
          <a:xfrm>
            <a:off x="514349" y="1025321"/>
            <a:ext cx="4907395" cy="4714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defTabSz="475487" rtl="0">
              <a:defRPr sz="1800">
                <a:solidFill>
                  <a:srgbClr val="000000"/>
                </a:solidFill>
              </a:defRPr>
            </a:pPr>
            <a:r>
              <a:rPr lang="pt-BR" sz="2000" b="1" dirty="0" smtClean="0">
                <a:solidFill>
                  <a:schemeClr val="tx2">
                    <a:lumMod val="50000"/>
                  </a:schemeClr>
                </a:solidFill>
              </a:rPr>
              <a:t>CCI’s</a:t>
            </a:r>
            <a:r>
              <a:rPr lang="pt-BR" sz="2000" b="1" dirty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lvl="0" algn="l" defTabSz="475487" rtl="0">
              <a:defRPr sz="1800">
                <a:solidFill>
                  <a:srgbClr val="000000"/>
                </a:solidFill>
              </a:defRPr>
            </a:pPr>
            <a:r>
              <a:rPr lang="pt-BR" sz="1800" dirty="0">
                <a:solidFill>
                  <a:schemeClr val="tx2">
                    <a:lumMod val="50000"/>
                  </a:schemeClr>
                </a:solidFill>
              </a:rPr>
              <a:t>	232 mil usuários/mês &gt; 60 anos</a:t>
            </a:r>
          </a:p>
          <a:p>
            <a:pPr lvl="0" algn="l" defTabSz="475487" rtl="0">
              <a:defRPr sz="1800">
                <a:solidFill>
                  <a:srgbClr val="000000"/>
                </a:solidFill>
              </a:defRPr>
            </a:pPr>
            <a:r>
              <a:rPr lang="pt-BR" sz="1800" dirty="0">
                <a:solidFill>
                  <a:schemeClr val="tx2">
                    <a:lumMod val="50000"/>
                  </a:schemeClr>
                </a:solidFill>
              </a:rPr>
              <a:t>	2919 </a:t>
            </a:r>
            <a:r>
              <a:rPr lang="pt-BR" sz="1800" dirty="0" smtClean="0">
                <a:solidFill>
                  <a:schemeClr val="tx2">
                    <a:lumMod val="50000"/>
                  </a:schemeClr>
                </a:solidFill>
              </a:rPr>
              <a:t>unidades</a:t>
            </a:r>
          </a:p>
          <a:p>
            <a:pPr lvl="0" algn="l" defTabSz="475487" rtl="0">
              <a:defRPr sz="1800">
                <a:solidFill>
                  <a:srgbClr val="000000"/>
                </a:solidFill>
              </a:defRPr>
            </a:pPr>
            <a:endParaRPr lang="pt-BR" sz="1800" dirty="0">
              <a:solidFill>
                <a:schemeClr val="tx2">
                  <a:lumMod val="50000"/>
                </a:schemeClr>
              </a:solidFill>
            </a:endParaRPr>
          </a:p>
          <a:p>
            <a:pPr lvl="0" algn="l" defTabSz="475487" rtl="0">
              <a:defRPr sz="1800">
                <a:solidFill>
                  <a:srgbClr val="000000"/>
                </a:solidFill>
              </a:defRPr>
            </a:pPr>
            <a:r>
              <a:rPr lang="pt-BR" sz="1800" b="1" dirty="0" smtClean="0">
                <a:solidFill>
                  <a:schemeClr val="tx2">
                    <a:lumMod val="50000"/>
                  </a:schemeClr>
                </a:solidFill>
              </a:rPr>
              <a:t>	Média </a:t>
            </a:r>
            <a:r>
              <a:rPr lang="pt-BR" sz="1800" b="1" dirty="0">
                <a:solidFill>
                  <a:schemeClr val="tx2">
                    <a:lumMod val="50000"/>
                  </a:schemeClr>
                </a:solidFill>
              </a:rPr>
              <a:t>de usuários/unidade: 86</a:t>
            </a:r>
          </a:p>
          <a:p>
            <a:pPr lvl="0" algn="l" defTabSz="475487" rtl="0">
              <a:defRPr sz="1800">
                <a:solidFill>
                  <a:srgbClr val="000000"/>
                </a:solidFill>
              </a:defRPr>
            </a:pPr>
            <a:r>
              <a:rPr lang="pt-BR" sz="1800" dirty="0" smtClean="0">
                <a:solidFill>
                  <a:schemeClr val="tx2">
                    <a:lumMod val="50000"/>
                  </a:schemeClr>
                </a:solidFill>
              </a:rPr>
              <a:t>	Município </a:t>
            </a:r>
            <a:r>
              <a:rPr lang="pt-BR" sz="1800" dirty="0">
                <a:solidFill>
                  <a:schemeClr val="tx2">
                    <a:lumMod val="50000"/>
                  </a:schemeClr>
                </a:solidFill>
              </a:rPr>
              <a:t>de pequeno porte: 54</a:t>
            </a:r>
          </a:p>
          <a:p>
            <a:pPr lvl="0" algn="l" defTabSz="475487" rtl="0">
              <a:defRPr sz="1800">
                <a:solidFill>
                  <a:srgbClr val="000000"/>
                </a:solidFill>
              </a:defRPr>
            </a:pPr>
            <a:r>
              <a:rPr lang="pt-BR" sz="1800" dirty="0" smtClean="0">
                <a:solidFill>
                  <a:schemeClr val="tx2">
                    <a:lumMod val="50000"/>
                  </a:schemeClr>
                </a:solidFill>
              </a:rPr>
              <a:t>	Município </a:t>
            </a:r>
            <a:r>
              <a:rPr lang="pt-BR" sz="1800" dirty="0">
                <a:solidFill>
                  <a:schemeClr val="tx2">
                    <a:lumMod val="50000"/>
                  </a:schemeClr>
                </a:solidFill>
              </a:rPr>
              <a:t>de médio porrte: 86</a:t>
            </a:r>
          </a:p>
          <a:p>
            <a:pPr lvl="0" algn="l" defTabSz="475487" rtl="0">
              <a:defRPr sz="1800">
                <a:solidFill>
                  <a:srgbClr val="000000"/>
                </a:solidFill>
              </a:defRPr>
            </a:pPr>
            <a:r>
              <a:rPr lang="pt-BR" sz="1800" dirty="0" smtClean="0">
                <a:solidFill>
                  <a:schemeClr val="tx2">
                    <a:lumMod val="50000"/>
                  </a:schemeClr>
                </a:solidFill>
              </a:rPr>
              <a:t>	Município </a:t>
            </a:r>
            <a:r>
              <a:rPr lang="pt-BR" sz="1800" dirty="0">
                <a:solidFill>
                  <a:schemeClr val="tx2">
                    <a:lumMod val="50000"/>
                  </a:schemeClr>
                </a:solidFill>
              </a:rPr>
              <a:t>de grande porte: 98</a:t>
            </a:r>
          </a:p>
          <a:p>
            <a:pPr lvl="0" algn="l" defTabSz="475487" rtl="0">
              <a:defRPr sz="1800">
                <a:solidFill>
                  <a:srgbClr val="000000"/>
                </a:solidFill>
              </a:defRPr>
            </a:pPr>
            <a:r>
              <a:rPr lang="pt-BR" sz="1800" dirty="0" smtClean="0">
                <a:solidFill>
                  <a:schemeClr val="tx2">
                    <a:lumMod val="50000"/>
                  </a:schemeClr>
                </a:solidFill>
              </a:rPr>
              <a:t>	Metrópole</a:t>
            </a:r>
            <a:r>
              <a:rPr lang="pt-BR" sz="1800" dirty="0">
                <a:solidFill>
                  <a:schemeClr val="tx2">
                    <a:lumMod val="50000"/>
                  </a:schemeClr>
                </a:solidFill>
              </a:rPr>
              <a:t>:  88</a:t>
            </a:r>
          </a:p>
          <a:p>
            <a:pPr marL="285750" indent="-285750" algn="l" defTabSz="475487"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  <a:defRPr sz="1800">
                <a:solidFill>
                  <a:srgbClr val="000000"/>
                </a:solidFill>
              </a:defRPr>
            </a:pPr>
            <a:endParaRPr lang="pt-BR" sz="1800" dirty="0">
              <a:solidFill>
                <a:schemeClr val="tx2">
                  <a:lumMod val="50000"/>
                </a:schemeClr>
              </a:solidFill>
            </a:endParaRPr>
          </a:p>
          <a:p>
            <a:pPr algn="l" defTabSz="475487">
              <a:spcBef>
                <a:spcPts val="200"/>
              </a:spcBef>
              <a:buSzPct val="100000"/>
              <a:defRPr sz="1800">
                <a:solidFill>
                  <a:srgbClr val="000000"/>
                </a:solidFill>
              </a:defRPr>
            </a:pPr>
            <a:r>
              <a:rPr lang="pt-BR" sz="2000" b="1" dirty="0">
                <a:solidFill>
                  <a:schemeClr val="tx2">
                    <a:lumMod val="50000"/>
                  </a:schemeClr>
                </a:solidFill>
              </a:rPr>
              <a:t>CRAS: </a:t>
            </a:r>
          </a:p>
          <a:p>
            <a:pPr algn="l" defTabSz="475487">
              <a:spcBef>
                <a:spcPts val="200"/>
              </a:spcBef>
              <a:buSzPct val="100000"/>
              <a:defRPr sz="1800">
                <a:solidFill>
                  <a:srgbClr val="000000"/>
                </a:solidFill>
              </a:defRPr>
            </a:pPr>
            <a:r>
              <a:rPr lang="pt-BR" sz="1800" dirty="0">
                <a:solidFill>
                  <a:schemeClr val="tx2">
                    <a:lumMod val="50000"/>
                  </a:schemeClr>
                </a:solidFill>
              </a:rPr>
              <a:t>	349 mil usuários/mês &gt; 60 anos</a:t>
            </a:r>
          </a:p>
          <a:p>
            <a:pPr lvl="0" algn="l" defTabSz="475487">
              <a:spcBef>
                <a:spcPts val="200"/>
              </a:spcBef>
              <a:buSzPct val="100000"/>
              <a:defRPr sz="1800">
                <a:solidFill>
                  <a:srgbClr val="000000"/>
                </a:solidFill>
              </a:defRPr>
            </a:pPr>
            <a:r>
              <a:rPr lang="pt-BR" sz="1800" dirty="0">
                <a:solidFill>
                  <a:schemeClr val="tx2">
                    <a:lumMod val="50000"/>
                  </a:schemeClr>
                </a:solidFill>
              </a:rPr>
              <a:t>	6468 </a:t>
            </a:r>
            <a:r>
              <a:rPr lang="pt-BR" sz="1800" dirty="0" smtClean="0">
                <a:solidFill>
                  <a:schemeClr val="tx2">
                    <a:lumMod val="50000"/>
                  </a:schemeClr>
                </a:solidFill>
              </a:rPr>
              <a:t>unidades que oferecem Serviço </a:t>
            </a:r>
            <a:r>
              <a:rPr lang="pt-BR" sz="1800" dirty="0">
                <a:solidFill>
                  <a:schemeClr val="tx2">
                    <a:lumMod val="50000"/>
                  </a:schemeClr>
                </a:solidFill>
              </a:rPr>
              <a:t>de </a:t>
            </a:r>
            <a:r>
              <a:rPr lang="pt-BR" sz="1800" dirty="0" smtClean="0">
                <a:solidFill>
                  <a:schemeClr val="tx2">
                    <a:lumMod val="50000"/>
                  </a:schemeClr>
                </a:solidFill>
              </a:rPr>
              <a:t>	Convivência </a:t>
            </a:r>
            <a:r>
              <a:rPr lang="pt-BR" sz="1800" dirty="0">
                <a:solidFill>
                  <a:schemeClr val="tx2">
                    <a:lumMod val="50000"/>
                  </a:schemeClr>
                </a:solidFill>
              </a:rPr>
              <a:t>e Fortalecimento de </a:t>
            </a:r>
            <a:r>
              <a:rPr lang="pt-BR" sz="1800" dirty="0" smtClean="0">
                <a:solidFill>
                  <a:schemeClr val="tx2">
                    <a:lumMod val="50000"/>
                  </a:schemeClr>
                </a:solidFill>
              </a:rPr>
              <a:t>Vínculos</a:t>
            </a:r>
            <a:endParaRPr lang="pt-BR" sz="1800" dirty="0">
              <a:solidFill>
                <a:schemeClr val="tx2">
                  <a:lumMod val="50000"/>
                </a:schemeClr>
              </a:solidFill>
            </a:endParaRPr>
          </a:p>
          <a:p>
            <a:pPr lvl="0" algn="l" defTabSz="475487">
              <a:spcBef>
                <a:spcPts val="200"/>
              </a:spcBef>
              <a:buSzPct val="100000"/>
              <a:defRPr sz="1800">
                <a:solidFill>
                  <a:srgbClr val="000000"/>
                </a:solidFill>
              </a:defRPr>
            </a:pPr>
            <a:r>
              <a:rPr lang="pt-BR" sz="1800" dirty="0">
                <a:solidFill>
                  <a:schemeClr val="tx2">
                    <a:lumMod val="50000"/>
                  </a:schemeClr>
                </a:solidFill>
              </a:rPr>
              <a:t>	Rede Referenciada: 160 mil </a:t>
            </a:r>
            <a:r>
              <a:rPr lang="pt-BR" sz="1800" dirty="0" smtClean="0">
                <a:solidFill>
                  <a:schemeClr val="tx2">
                    <a:lumMod val="50000"/>
                  </a:schemeClr>
                </a:solidFill>
              </a:rPr>
              <a:t>usuários/mês </a:t>
            </a:r>
            <a:r>
              <a:rPr lang="pt-BR" sz="1800" dirty="0">
                <a:solidFill>
                  <a:schemeClr val="tx2">
                    <a:lumMod val="50000"/>
                  </a:schemeClr>
                </a:solidFill>
              </a:rPr>
              <a:t>&gt; </a:t>
            </a:r>
            <a:r>
              <a:rPr lang="pt-BR" sz="1800" dirty="0" smtClean="0">
                <a:solidFill>
                  <a:schemeClr val="tx2">
                    <a:lumMod val="50000"/>
                  </a:schemeClr>
                </a:solidFill>
              </a:rPr>
              <a:t>	60 </a:t>
            </a:r>
            <a:r>
              <a:rPr lang="pt-BR" sz="1800" dirty="0">
                <a:solidFill>
                  <a:schemeClr val="tx2">
                    <a:lumMod val="50000"/>
                  </a:schemeClr>
                </a:solidFill>
              </a:rPr>
              <a:t>anos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65334" y="1025321"/>
            <a:ext cx="1504950" cy="461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dirty="0" smtClean="0">
                <a:solidFill>
                  <a:schemeClr val="tx2">
                    <a:lumMod val="50000"/>
                  </a:schemeClr>
                </a:solidFill>
              </a:rPr>
              <a:t>CCI</a:t>
            </a:r>
            <a:endParaRPr kumimoji="0" lang="pt-BR" sz="24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65334" y="3553686"/>
            <a:ext cx="1504950" cy="461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dirty="0" smtClean="0">
                <a:solidFill>
                  <a:schemeClr val="tx2">
                    <a:lumMod val="50000"/>
                  </a:schemeClr>
                </a:solidFill>
              </a:rPr>
              <a:t>CRAS</a:t>
            </a:r>
            <a:endParaRPr kumimoji="0" lang="pt-BR" sz="24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959334" y="3778745"/>
            <a:ext cx="2024380" cy="2024380"/>
            <a:chOff x="5860574" y="3778745"/>
            <a:chExt cx="2024380" cy="2024380"/>
          </a:xfrm>
        </p:grpSpPr>
        <p:sp>
          <p:nvSpPr>
            <p:cNvPr id="6" name="Oval 5"/>
            <p:cNvSpPr/>
            <p:nvPr/>
          </p:nvSpPr>
          <p:spPr>
            <a:xfrm>
              <a:off x="5860574" y="3778745"/>
              <a:ext cx="2024380" cy="2024380"/>
            </a:xfrm>
            <a:prstGeom prst="ellipse">
              <a:avLst/>
            </a:prstGeom>
            <a:solidFill>
              <a:srgbClr val="7C9647"/>
            </a:solidFill>
            <a:ln w="25400" cap="flat">
              <a:noFill/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t-BR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004163" y="4421605"/>
              <a:ext cx="1737202" cy="738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285750" marR="0" indent="-28575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pt-BR" sz="1400" dirty="0" smtClean="0">
                  <a:solidFill>
                    <a:schemeClr val="bg1"/>
                  </a:solidFill>
                </a:rPr>
                <a:t>SASF</a:t>
              </a:r>
            </a:p>
            <a:p>
              <a:pPr marL="285750" marR="0" indent="-28575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kumimoji="0" lang="pt-BR" sz="1400" b="0" i="0" u="none" strike="noStrike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rPr>
                <a:t>SCFV</a:t>
              </a:r>
            </a:p>
            <a:p>
              <a:pPr marL="285750" marR="0" indent="-28575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pt-BR" sz="1400" dirty="0" smtClean="0">
                  <a:solidFill>
                    <a:schemeClr val="bg1"/>
                  </a:solidFill>
                </a:rPr>
                <a:t>Rede referenciada</a:t>
              </a:r>
              <a:endParaRPr kumimoji="0" lang="pt-BR" sz="1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59334" y="1100932"/>
            <a:ext cx="2024380" cy="2024380"/>
            <a:chOff x="6058094" y="1100932"/>
            <a:chExt cx="2024380" cy="2024380"/>
          </a:xfrm>
        </p:grpSpPr>
        <p:sp>
          <p:nvSpPr>
            <p:cNvPr id="3" name="Oval 2"/>
            <p:cNvSpPr/>
            <p:nvPr/>
          </p:nvSpPr>
          <p:spPr>
            <a:xfrm>
              <a:off x="6058094" y="1100932"/>
              <a:ext cx="2024380" cy="2024380"/>
            </a:xfrm>
            <a:prstGeom prst="ellipse">
              <a:avLst/>
            </a:prstGeom>
            <a:solidFill>
              <a:srgbClr val="7C9647"/>
            </a:solidFill>
            <a:ln w="25400" cap="flat">
              <a:noFill/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t-BR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31436" y="1743792"/>
              <a:ext cx="1877696" cy="738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285750" marR="0" indent="-28575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pt-BR" sz="1400" dirty="0" smtClean="0">
                  <a:solidFill>
                    <a:schemeClr val="bg1"/>
                  </a:solidFill>
                </a:rPr>
                <a:t>Governamental </a:t>
              </a:r>
            </a:p>
            <a:p>
              <a:pPr marL="285750" marR="0" indent="-28575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kumimoji="0" lang="pt-BR" sz="1400" b="0" i="0" u="none" strike="noStrike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rPr>
                <a:t>Não-governamental (associada)</a:t>
              </a:r>
            </a:p>
          </p:txBody>
        </p:sp>
      </p:grpSp>
      <p:sp>
        <p:nvSpPr>
          <p:cNvPr id="13" name="Shape 102"/>
          <p:cNvSpPr/>
          <p:nvPr/>
        </p:nvSpPr>
        <p:spPr>
          <a:xfrm>
            <a:off x="-6618" y="156400"/>
            <a:ext cx="8889500" cy="517022"/>
          </a:xfrm>
          <a:prstGeom prst="rect">
            <a:avLst/>
          </a:prstGeom>
          <a:solidFill>
            <a:srgbClr val="7C964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0" algn="r">
              <a:defRPr sz="1800"/>
            </a:pPr>
            <a:r>
              <a:rPr lang="pt-BR" sz="2400" dirty="0" smtClean="0">
                <a:solidFill>
                  <a:srgbClr val="FFFFFF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EQUIPAMENTOS DA ASSISTÊNCIA SOCIAL</a:t>
            </a:r>
            <a:r>
              <a:rPr lang="pt-BR" sz="2400" dirty="0" smtClean="0">
                <a:solidFill>
                  <a:srgbClr val="7C9647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.</a:t>
            </a:r>
            <a:endParaRPr sz="2400" dirty="0">
              <a:solidFill>
                <a:srgbClr val="7C9647"/>
              </a:solidFill>
              <a:latin typeface="SquareSlab711 Lt BT"/>
              <a:ea typeface="SquareSlab711 Lt BT"/>
              <a:cs typeface="SquareSlab711 Lt BT"/>
              <a:sym typeface="SquareSlab711 Lt BT"/>
            </a:endParaRPr>
          </a:p>
        </p:txBody>
      </p:sp>
    </p:spTree>
    <p:extLst>
      <p:ext uri="{BB962C8B-B14F-4D97-AF65-F5344CB8AC3E}">
        <p14:creationId xmlns:p14="http://schemas.microsoft.com/office/powerpoint/2010/main" val="32203482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/>
          <p:nvPr/>
        </p:nvSpPr>
        <p:spPr>
          <a:xfrm>
            <a:off x="-7938" y="38611"/>
            <a:ext cx="9159876" cy="607008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57200">
              <a:defRPr sz="1800"/>
            </a:pPr>
            <a:endParaRPr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2" r="72031"/>
          <a:stretch/>
        </p:blipFill>
        <p:spPr>
          <a:xfrm>
            <a:off x="1951572" y="1055592"/>
            <a:ext cx="584869" cy="78598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73749" y="1014645"/>
            <a:ext cx="1688020" cy="865126"/>
          </a:xfrm>
          <a:prstGeom prst="rect">
            <a:avLst/>
          </a:prstGeom>
          <a:solidFill>
            <a:srgbClr val="7E935E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390" y="1264556"/>
            <a:ext cx="1336541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chemeClr val="bg1"/>
                </a:solidFill>
              </a:rPr>
              <a:t>MDS</a:t>
            </a:r>
            <a:endParaRPr kumimoji="0" lang="pt-BR" sz="16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88432" y="1014645"/>
            <a:ext cx="1688020" cy="865126"/>
          </a:xfrm>
          <a:prstGeom prst="rect">
            <a:avLst/>
          </a:prstGeom>
          <a:solidFill>
            <a:srgbClr val="7E935E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37434" y="1141447"/>
            <a:ext cx="1561146" cy="58477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Sec. Nac.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chemeClr val="bg1"/>
                </a:solidFill>
              </a:rPr>
              <a:t>Assistência Social</a:t>
            </a:r>
            <a:endParaRPr kumimoji="0" lang="pt-BR" sz="16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893070" y="1014645"/>
            <a:ext cx="1688020" cy="865126"/>
          </a:xfrm>
          <a:prstGeom prst="rect">
            <a:avLst/>
          </a:prstGeom>
          <a:solidFill>
            <a:srgbClr val="7E935E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90355" y="1141447"/>
            <a:ext cx="1658995" cy="58477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chemeClr val="bg1"/>
                </a:solidFill>
              </a:rPr>
              <a:t>Sec. Mun.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Assistência</a:t>
            </a:r>
            <a:r>
              <a:rPr kumimoji="0" lang="pt-BR" sz="1600" b="1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 Social</a:t>
            </a:r>
            <a:endParaRPr kumimoji="0" lang="pt-BR" sz="16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208512" y="1014645"/>
            <a:ext cx="1688020" cy="865126"/>
          </a:xfrm>
          <a:prstGeom prst="rect">
            <a:avLst/>
          </a:prstGeom>
          <a:solidFill>
            <a:srgbClr val="7E935E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14719" y="1264556"/>
            <a:ext cx="1517280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chemeClr val="bg1"/>
                </a:solidFill>
              </a:rPr>
              <a:t>CRAS/CCI</a:t>
            </a:r>
            <a:endParaRPr kumimoji="0" lang="pt-BR" sz="16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2" r="72031"/>
          <a:stretch/>
        </p:blipFill>
        <p:spPr>
          <a:xfrm>
            <a:off x="4265620" y="1055592"/>
            <a:ext cx="584869" cy="78598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2" r="72031"/>
          <a:stretch/>
        </p:blipFill>
        <p:spPr>
          <a:xfrm>
            <a:off x="6596243" y="1055592"/>
            <a:ext cx="584869" cy="785989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2" r="72031"/>
          <a:stretch/>
        </p:blipFill>
        <p:spPr>
          <a:xfrm rot="5400000">
            <a:off x="7856104" y="1812200"/>
            <a:ext cx="434508" cy="583923"/>
          </a:xfrm>
          <a:prstGeom prst="rect">
            <a:avLst/>
          </a:prstGeom>
        </p:spPr>
      </p:pic>
      <p:sp>
        <p:nvSpPr>
          <p:cNvPr id="7" name="Shape 243"/>
          <p:cNvSpPr/>
          <p:nvPr/>
        </p:nvSpPr>
        <p:spPr>
          <a:xfrm>
            <a:off x="-20568" y="-3991"/>
            <a:ext cx="9185136" cy="624221"/>
          </a:xfrm>
          <a:prstGeom prst="rect">
            <a:avLst/>
          </a:prstGeom>
          <a:solidFill>
            <a:srgbClr val="7C964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r">
              <a:defRPr>
                <a:solidFill>
                  <a:srgbClr val="FFFFFF"/>
                </a:solidFill>
                <a:latin typeface="SquareSlab711 Lt BT"/>
                <a:ea typeface="SquareSlab711 Lt BT"/>
                <a:cs typeface="SquareSlab711 Lt BT"/>
                <a:sym typeface="SquareSlab711 Lt B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pt-BR" sz="2400" dirty="0" smtClean="0">
                <a:solidFill>
                  <a:srgbClr val="FFFFFF"/>
                </a:solidFill>
              </a:rPr>
              <a:t>CENÁRIO 3 – CRAS/CCI </a:t>
            </a:r>
            <a:r>
              <a:rPr lang="pt-BR" sz="2400" dirty="0" smtClean="0">
                <a:solidFill>
                  <a:srgbClr val="7C9647"/>
                </a:solidFill>
              </a:rPr>
              <a:t>.</a:t>
            </a:r>
            <a:r>
              <a:rPr sz="2400" dirty="0" smtClean="0">
                <a:solidFill>
                  <a:srgbClr val="FFFFFF"/>
                </a:solidFill>
              </a:rPr>
              <a:t> </a:t>
            </a:r>
            <a:endParaRPr sz="2400" dirty="0">
              <a:solidFill>
                <a:srgbClr val="FFFFFF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220235" y="2371273"/>
            <a:ext cx="1688020" cy="865126"/>
          </a:xfrm>
          <a:prstGeom prst="rect">
            <a:avLst/>
          </a:prstGeom>
          <a:solidFill>
            <a:srgbClr val="FF6600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287961" y="2311200"/>
            <a:ext cx="1517280" cy="99700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chemeClr val="bg1"/>
                </a:solidFill>
              </a:rPr>
              <a:t>Programa de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Educação</a:t>
            </a:r>
            <a:r>
              <a:rPr kumimoji="0" lang="pt-BR" sz="1600" b="1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600" b="1" baseline="0" dirty="0" smtClean="0">
                <a:solidFill>
                  <a:schemeClr val="bg1"/>
                </a:solidFill>
              </a:rPr>
              <a:t>Financeira</a:t>
            </a:r>
            <a:endParaRPr kumimoji="0" lang="pt-BR" sz="16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250556" y="3824910"/>
            <a:ext cx="1650887" cy="830993"/>
          </a:xfrm>
          <a:prstGeom prst="rect">
            <a:avLst/>
          </a:prstGeom>
          <a:solidFill>
            <a:srgbClr val="FF6600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chemeClr val="bg1"/>
                </a:solidFill>
              </a:rPr>
              <a:t>Eventual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Encaminhamento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600" b="1" dirty="0" smtClean="0">
                <a:solidFill>
                  <a:schemeClr val="bg1"/>
                </a:solidFill>
              </a:rPr>
              <a:t>para TJ ou DP</a:t>
            </a:r>
            <a:endParaRPr kumimoji="0" lang="pt-BR" sz="16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2" r="72031"/>
          <a:stretch/>
        </p:blipFill>
        <p:spPr>
          <a:xfrm rot="5400000">
            <a:off x="7867827" y="3168828"/>
            <a:ext cx="434508" cy="583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217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>
            <a:spLocks noGrp="1"/>
          </p:cNvSpPr>
          <p:nvPr>
            <p:ph type="title" idx="4294967295"/>
          </p:nvPr>
        </p:nvSpPr>
        <p:spPr>
          <a:xfrm>
            <a:off x="904875" y="1612900"/>
            <a:ext cx="7772400" cy="57467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r" defTabSz="849312">
              <a:defRPr sz="4400" cap="none">
                <a:solidFill>
                  <a:srgbClr val="80808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808080"/>
                </a:solidFill>
              </a:rPr>
              <a:t>MUITO AGRADECIDOS!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/>
        </p:nvSpPr>
        <p:spPr>
          <a:xfrm>
            <a:off x="-164" y="57731"/>
            <a:ext cx="9142510" cy="600689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lvl="0">
              <a:defRPr>
                <a:latin typeface="+mn-lt"/>
                <a:ea typeface="+mn-ea"/>
                <a:cs typeface="+mn-cs"/>
                <a:sym typeface="Helvetica"/>
              </a:defRPr>
            </a:pPr>
            <a:endParaRPr dirty="0"/>
          </a:p>
        </p:txBody>
      </p:sp>
      <p:pic>
        <p:nvPicPr>
          <p:cNvPr id="23" name="image5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1199" y="3180065"/>
            <a:ext cx="813705" cy="858764"/>
          </a:xfrm>
          <a:prstGeom prst="rect">
            <a:avLst/>
          </a:prstGeom>
          <a:ln w="12700">
            <a:miter lim="400000"/>
          </a:ln>
        </p:spPr>
      </p:pic>
      <p:pic>
        <p:nvPicPr>
          <p:cNvPr id="24" name="image6.jpe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99471" y="3360512"/>
            <a:ext cx="1367516" cy="497870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Shape 76"/>
          <p:cNvSpPr/>
          <p:nvPr/>
        </p:nvSpPr>
        <p:spPr>
          <a:xfrm>
            <a:off x="5657803" y="3260586"/>
            <a:ext cx="1606501" cy="627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1" tIns="65021" rIns="65021" bIns="65021">
            <a:normAutofit/>
          </a:bodyPr>
          <a:lstStyle/>
          <a:p>
            <a:pPr lvl="0" defTabSz="640079">
              <a:lnSpc>
                <a:spcPct val="80000"/>
              </a:lnSpc>
              <a:spcBef>
                <a:spcPts val="200"/>
              </a:spcBef>
              <a:defRPr sz="1800"/>
            </a:pPr>
            <a:r>
              <a:rPr sz="1000" b="1" cap="all" dirty="0" err="1">
                <a:latin typeface="Calibri"/>
                <a:ea typeface="Calibri"/>
                <a:cs typeface="Calibri"/>
                <a:sym typeface="Calibri"/>
              </a:rPr>
              <a:t>Ministério</a:t>
            </a:r>
            <a:r>
              <a:rPr sz="1000" b="1" cap="all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t-BR" sz="1000" b="1" cap="all" dirty="0" smtClean="0">
                <a:latin typeface="Calibri"/>
                <a:ea typeface="Calibri"/>
                <a:cs typeface="Calibri"/>
                <a:sym typeface="Calibri"/>
              </a:rPr>
              <a:t>da previdência social </a:t>
            </a:r>
            <a:endParaRPr sz="1000" b="1" cap="all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" name="image7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501150" y="3180065"/>
            <a:ext cx="1387234" cy="858764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image9.jpe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821321" y="3180065"/>
            <a:ext cx="1382149" cy="858764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Shape 79"/>
          <p:cNvSpPr/>
          <p:nvPr/>
        </p:nvSpPr>
        <p:spPr>
          <a:xfrm>
            <a:off x="156977" y="2672624"/>
            <a:ext cx="1382149" cy="304801"/>
          </a:xfrm>
          <a:prstGeom prst="rect">
            <a:avLst/>
          </a:prstGeom>
          <a:solidFill>
            <a:srgbClr val="7B964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7B9647"/>
                </a:solidFill>
              </a:defRPr>
            </a:pPr>
            <a:endParaRPr/>
          </a:p>
        </p:txBody>
      </p:sp>
      <p:sp>
        <p:nvSpPr>
          <p:cNvPr id="29" name="Shape 80"/>
          <p:cNvSpPr/>
          <p:nvPr/>
        </p:nvSpPr>
        <p:spPr>
          <a:xfrm>
            <a:off x="1993721" y="2672624"/>
            <a:ext cx="1382149" cy="304801"/>
          </a:xfrm>
          <a:prstGeom prst="rect">
            <a:avLst/>
          </a:prstGeom>
          <a:solidFill>
            <a:srgbClr val="7B964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7B9647"/>
                </a:solidFill>
              </a:defRPr>
            </a:pPr>
            <a:endParaRPr/>
          </a:p>
        </p:txBody>
      </p:sp>
      <p:sp>
        <p:nvSpPr>
          <p:cNvPr id="30" name="Shape 81"/>
          <p:cNvSpPr/>
          <p:nvPr/>
        </p:nvSpPr>
        <p:spPr>
          <a:xfrm>
            <a:off x="3830466" y="2672624"/>
            <a:ext cx="1382149" cy="304801"/>
          </a:xfrm>
          <a:prstGeom prst="rect">
            <a:avLst/>
          </a:prstGeom>
          <a:solidFill>
            <a:srgbClr val="7B964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7B9647"/>
                </a:solidFill>
              </a:defRPr>
            </a:pPr>
            <a:endParaRPr/>
          </a:p>
        </p:txBody>
      </p:sp>
      <p:sp>
        <p:nvSpPr>
          <p:cNvPr id="31" name="Shape 82"/>
          <p:cNvSpPr/>
          <p:nvPr/>
        </p:nvSpPr>
        <p:spPr>
          <a:xfrm>
            <a:off x="5667210" y="2672624"/>
            <a:ext cx="1382149" cy="304801"/>
          </a:xfrm>
          <a:prstGeom prst="rect">
            <a:avLst/>
          </a:prstGeom>
          <a:solidFill>
            <a:srgbClr val="7B9647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000000"/>
                </a:solidFill>
              </a:defRPr>
            </a:pPr>
            <a:r>
              <a:rPr lang="pt-PT" sz="1400" b="1" smtClean="0">
                <a:solidFill>
                  <a:srgbClr val="FFFFFF"/>
                </a:solidFill>
              </a:rPr>
              <a:t>Parceria       </a:t>
            </a:r>
            <a:endParaRPr lang="pt-PT" sz="1400" b="1">
              <a:solidFill>
                <a:srgbClr val="FFFFFF"/>
              </a:solidFill>
            </a:endParaRPr>
          </a:p>
        </p:txBody>
      </p:sp>
      <p:sp>
        <p:nvSpPr>
          <p:cNvPr id="32" name="Shape 83"/>
          <p:cNvSpPr/>
          <p:nvPr/>
        </p:nvSpPr>
        <p:spPr>
          <a:xfrm>
            <a:off x="7503693" y="2672624"/>
            <a:ext cx="1382149" cy="304801"/>
          </a:xfrm>
          <a:prstGeom prst="rect">
            <a:avLst/>
          </a:prstGeom>
          <a:solidFill>
            <a:srgbClr val="7B964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7B9647"/>
                </a:solidFill>
              </a:defRPr>
            </a:pPr>
            <a:endParaRPr/>
          </a:p>
        </p:txBody>
      </p:sp>
      <p:sp>
        <p:nvSpPr>
          <p:cNvPr id="33" name="Shape 84"/>
          <p:cNvSpPr/>
          <p:nvPr/>
        </p:nvSpPr>
        <p:spPr>
          <a:xfrm>
            <a:off x="171609" y="2638527"/>
            <a:ext cx="1382149" cy="3719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spcBef>
                <a:spcPts val="400"/>
              </a:spcBef>
              <a:defRPr sz="14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400" b="1">
                <a:solidFill>
                  <a:srgbClr val="FFFFFF"/>
                </a:solidFill>
              </a:rPr>
              <a:t>Iniciativa        </a:t>
            </a:r>
          </a:p>
        </p:txBody>
      </p:sp>
      <p:sp>
        <p:nvSpPr>
          <p:cNvPr id="34" name="Shape 85"/>
          <p:cNvSpPr/>
          <p:nvPr/>
        </p:nvSpPr>
        <p:spPr>
          <a:xfrm>
            <a:off x="2001038" y="2639070"/>
            <a:ext cx="1382148" cy="3719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spcBef>
                <a:spcPts val="400"/>
              </a:spcBef>
              <a:defRPr sz="14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400" b="1">
                <a:solidFill>
                  <a:srgbClr val="FFFFFF"/>
                </a:solidFill>
              </a:rPr>
              <a:t>Realização       </a:t>
            </a:r>
          </a:p>
        </p:txBody>
      </p:sp>
      <p:sp>
        <p:nvSpPr>
          <p:cNvPr id="35" name="Shape 86"/>
          <p:cNvSpPr/>
          <p:nvPr/>
        </p:nvSpPr>
        <p:spPr>
          <a:xfrm>
            <a:off x="5652578" y="2639070"/>
            <a:ext cx="1382149" cy="3719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spcBef>
                <a:spcPts val="400"/>
              </a:spcBef>
              <a:defRPr sz="14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endParaRPr sz="1400" b="1" dirty="0">
              <a:solidFill>
                <a:srgbClr val="FFFFFF"/>
              </a:solidFill>
            </a:endParaRPr>
          </a:p>
        </p:txBody>
      </p:sp>
      <p:sp>
        <p:nvSpPr>
          <p:cNvPr id="36" name="Shape 87"/>
          <p:cNvSpPr/>
          <p:nvPr/>
        </p:nvSpPr>
        <p:spPr>
          <a:xfrm>
            <a:off x="3823150" y="2639070"/>
            <a:ext cx="1382149" cy="3719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spcBef>
                <a:spcPts val="400"/>
              </a:spcBef>
              <a:defRPr sz="14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400" b="1" dirty="0">
                <a:solidFill>
                  <a:srgbClr val="FFFFFF"/>
                </a:solidFill>
              </a:rPr>
              <a:t>Patrocínio       </a:t>
            </a:r>
          </a:p>
        </p:txBody>
      </p:sp>
      <p:sp>
        <p:nvSpPr>
          <p:cNvPr id="37" name="Shape 88"/>
          <p:cNvSpPr/>
          <p:nvPr/>
        </p:nvSpPr>
        <p:spPr>
          <a:xfrm>
            <a:off x="7501724" y="2639070"/>
            <a:ext cx="1367517" cy="3719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ctr">
              <a:spcBef>
                <a:spcPts val="400"/>
              </a:spcBef>
              <a:defRPr sz="1800"/>
            </a:pPr>
            <a:r>
              <a:rPr sz="14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Execução 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>
            <a:off x="-7938" y="25185"/>
            <a:ext cx="9159876" cy="607642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57200">
              <a:defRPr sz="1800"/>
            </a:pPr>
            <a:endParaRPr/>
          </a:p>
        </p:txBody>
      </p:sp>
      <p:sp>
        <p:nvSpPr>
          <p:cNvPr id="102" name="Shape 102"/>
          <p:cNvSpPr/>
          <p:nvPr/>
        </p:nvSpPr>
        <p:spPr>
          <a:xfrm>
            <a:off x="-6618" y="156400"/>
            <a:ext cx="8889500" cy="517022"/>
          </a:xfrm>
          <a:prstGeom prst="rect">
            <a:avLst/>
          </a:prstGeom>
          <a:solidFill>
            <a:srgbClr val="7C964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0" algn="r">
              <a:defRPr sz="1800"/>
            </a:pPr>
            <a:r>
              <a:rPr sz="2400">
                <a:solidFill>
                  <a:srgbClr val="FFFFFF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OBJETIVO </a:t>
            </a:r>
            <a:r>
              <a:rPr sz="2400">
                <a:solidFill>
                  <a:srgbClr val="7C9648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.</a:t>
            </a:r>
            <a:r>
              <a:rPr sz="2400">
                <a:solidFill>
                  <a:srgbClr val="FFFFFF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 </a:t>
            </a:r>
          </a:p>
        </p:txBody>
      </p:sp>
      <p:sp>
        <p:nvSpPr>
          <p:cNvPr id="103" name="Shape 103"/>
          <p:cNvSpPr/>
          <p:nvPr/>
        </p:nvSpPr>
        <p:spPr>
          <a:xfrm>
            <a:off x="1068574" y="6101610"/>
            <a:ext cx="6739117" cy="755117"/>
          </a:xfrm>
          <a:prstGeom prst="rect">
            <a:avLst/>
          </a:prstGeom>
          <a:solidFill>
            <a:srgbClr val="FFFFFF">
              <a:alpha val="50472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7" name="Shape 100"/>
          <p:cNvSpPr/>
          <p:nvPr/>
        </p:nvSpPr>
        <p:spPr>
          <a:xfrm>
            <a:off x="1068574" y="4862518"/>
            <a:ext cx="6549739" cy="1107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lvl="0" algn="just"/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Desenvolver uma </a:t>
            </a:r>
            <a:r>
              <a:rPr lang="pt-B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tecnologia social </a:t>
            </a: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educação financeira </a:t>
            </a:r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que </a:t>
            </a: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contribua para a </a:t>
            </a:r>
            <a:r>
              <a:rPr lang="pt-B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prevenção </a:t>
            </a: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 </a:t>
            </a:r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para a </a:t>
            </a:r>
            <a:r>
              <a:rPr lang="pt-B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redução</a:t>
            </a: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B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 </a:t>
            </a: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situação de </a:t>
            </a:r>
            <a:r>
              <a:rPr lang="pt-BR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superenvididamento</a:t>
            </a: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13" y="963435"/>
            <a:ext cx="6553959" cy="368660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>
            <a:off x="-7938" y="25185"/>
            <a:ext cx="9159876" cy="607642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57200">
              <a:defRPr sz="1800"/>
            </a:pPr>
            <a:endParaRPr/>
          </a:p>
        </p:txBody>
      </p:sp>
      <p:sp>
        <p:nvSpPr>
          <p:cNvPr id="102" name="Shape 102"/>
          <p:cNvSpPr/>
          <p:nvPr/>
        </p:nvSpPr>
        <p:spPr>
          <a:xfrm>
            <a:off x="-6618" y="156400"/>
            <a:ext cx="8889500" cy="517022"/>
          </a:xfrm>
          <a:prstGeom prst="rect">
            <a:avLst/>
          </a:prstGeom>
          <a:solidFill>
            <a:srgbClr val="7C964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0" algn="r">
              <a:defRPr sz="1800"/>
            </a:pPr>
            <a:r>
              <a:rPr lang="pt-BR" sz="2400" dirty="0" smtClean="0">
                <a:solidFill>
                  <a:srgbClr val="FFFFFF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PROCESSO </a:t>
            </a:r>
            <a:r>
              <a:rPr lang="pt-BR" sz="2400" dirty="0" smtClean="0">
                <a:solidFill>
                  <a:srgbClr val="7C9647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.</a:t>
            </a:r>
            <a:endParaRPr sz="2400" dirty="0">
              <a:solidFill>
                <a:srgbClr val="7C9647"/>
              </a:solidFill>
              <a:latin typeface="SquareSlab711 Lt BT"/>
              <a:ea typeface="SquareSlab711 Lt BT"/>
              <a:cs typeface="SquareSlab711 Lt BT"/>
              <a:sym typeface="SquareSlab711 Lt BT"/>
            </a:endParaRPr>
          </a:p>
        </p:txBody>
      </p:sp>
      <p:sp>
        <p:nvSpPr>
          <p:cNvPr id="103" name="Shape 103"/>
          <p:cNvSpPr/>
          <p:nvPr/>
        </p:nvSpPr>
        <p:spPr>
          <a:xfrm>
            <a:off x="1068574" y="6101610"/>
            <a:ext cx="6739117" cy="755117"/>
          </a:xfrm>
          <a:prstGeom prst="rect">
            <a:avLst/>
          </a:prstGeom>
          <a:solidFill>
            <a:srgbClr val="FFFFFF">
              <a:alpha val="50472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8" name="Picture 2" descr="C:\Users\DesafiosComplexos\Downloads\AEF_EF.Adultos_Processo.Projeto_15.10.0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000"/>
          <a:stretch/>
        </p:blipFill>
        <p:spPr bwMode="auto">
          <a:xfrm>
            <a:off x="236061" y="2086709"/>
            <a:ext cx="8693120" cy="2121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6928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>
            <a:off x="43691" y="31440"/>
            <a:ext cx="9159876" cy="607642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57200">
              <a:defRPr sz="1800"/>
            </a:pPr>
            <a:endParaRPr/>
          </a:p>
        </p:txBody>
      </p:sp>
      <p:sp>
        <p:nvSpPr>
          <p:cNvPr id="102" name="Shape 102"/>
          <p:cNvSpPr/>
          <p:nvPr/>
        </p:nvSpPr>
        <p:spPr>
          <a:xfrm>
            <a:off x="-6618" y="156400"/>
            <a:ext cx="8889500" cy="517022"/>
          </a:xfrm>
          <a:prstGeom prst="rect">
            <a:avLst/>
          </a:prstGeom>
          <a:solidFill>
            <a:srgbClr val="7C964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0" algn="r">
              <a:defRPr sz="1800"/>
            </a:pPr>
            <a:r>
              <a:rPr lang="pt-BR" sz="2400" dirty="0" smtClean="0">
                <a:solidFill>
                  <a:srgbClr val="FFFFFF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CRITÉRIOS</a:t>
            </a:r>
            <a:endParaRPr sz="2400" dirty="0">
              <a:solidFill>
                <a:srgbClr val="7C9647"/>
              </a:solidFill>
              <a:latin typeface="SquareSlab711 Lt BT"/>
              <a:ea typeface="SquareSlab711 Lt BT"/>
              <a:cs typeface="SquareSlab711 Lt BT"/>
              <a:sym typeface="SquareSlab711 Lt BT"/>
            </a:endParaRPr>
          </a:p>
        </p:txBody>
      </p:sp>
      <p:sp>
        <p:nvSpPr>
          <p:cNvPr id="103" name="Shape 103"/>
          <p:cNvSpPr/>
          <p:nvPr/>
        </p:nvSpPr>
        <p:spPr>
          <a:xfrm>
            <a:off x="1068574" y="6101610"/>
            <a:ext cx="6739117" cy="755117"/>
          </a:xfrm>
          <a:prstGeom prst="rect">
            <a:avLst/>
          </a:prstGeom>
          <a:solidFill>
            <a:srgbClr val="FFFFFF">
              <a:alpha val="50472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3" name="TextBox 2"/>
          <p:cNvSpPr txBox="1"/>
          <p:nvPr/>
        </p:nvSpPr>
        <p:spPr>
          <a:xfrm>
            <a:off x="6898424" y="4057529"/>
            <a:ext cx="1790576" cy="120032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800" dirty="0" smtClean="0">
                <a:solidFill>
                  <a:schemeClr val="tx2">
                    <a:lumMod val="50000"/>
                  </a:schemeClr>
                </a:solidFill>
              </a:rPr>
              <a:t>Efetivo na 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800" b="1" dirty="0" smtClean="0">
                <a:solidFill>
                  <a:schemeClr val="tx2">
                    <a:lumMod val="50000"/>
                  </a:schemeClr>
                </a:solidFill>
              </a:rPr>
              <a:t>transformação de 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800" b="1" dirty="0" smtClean="0">
                <a:solidFill>
                  <a:schemeClr val="tx2">
                    <a:lumMod val="50000"/>
                  </a:schemeClr>
                </a:solidFill>
              </a:rPr>
              <a:t>comportamento 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800" dirty="0" smtClean="0">
                <a:solidFill>
                  <a:schemeClr val="tx2">
                    <a:lumMod val="50000"/>
                  </a:schemeClr>
                </a:solidFill>
              </a:rPr>
              <a:t>financeiro</a:t>
            </a:r>
            <a:endParaRPr lang="pt-BR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41033" y="894335"/>
            <a:ext cx="3261933" cy="92332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800" b="1" dirty="0" smtClean="0">
                <a:solidFill>
                  <a:schemeClr val="tx2">
                    <a:lumMod val="50000"/>
                  </a:schemeClr>
                </a:solidFill>
              </a:rPr>
              <a:t>Viável </a:t>
            </a:r>
            <a:r>
              <a:rPr lang="pt-BR" sz="1800" dirty="0" smtClean="0">
                <a:solidFill>
                  <a:schemeClr val="tx2">
                    <a:lumMod val="50000"/>
                  </a:schemeClr>
                </a:solidFill>
              </a:rPr>
              <a:t>para </a:t>
            </a:r>
            <a:r>
              <a:rPr lang="pt-BR" sz="1800" dirty="0">
                <a:solidFill>
                  <a:schemeClr val="tx2">
                    <a:lumMod val="50000"/>
                  </a:schemeClr>
                </a:solidFill>
              </a:rPr>
              <a:t>ser </a:t>
            </a:r>
            <a:r>
              <a:rPr lang="pt-BR" sz="1800" dirty="0" smtClean="0">
                <a:solidFill>
                  <a:schemeClr val="tx2">
                    <a:lumMod val="50000"/>
                  </a:schemeClr>
                </a:solidFill>
              </a:rPr>
              <a:t>implementado </a:t>
            </a:r>
            <a:r>
              <a:rPr lang="pt-BR" sz="1800" dirty="0">
                <a:solidFill>
                  <a:schemeClr val="tx2">
                    <a:lumMod val="50000"/>
                  </a:schemeClr>
                </a:solidFill>
              </a:rPr>
              <a:t>em </a:t>
            </a:r>
            <a:r>
              <a:rPr lang="pt-BR" sz="1800" dirty="0" smtClean="0">
                <a:solidFill>
                  <a:schemeClr val="tx2">
                    <a:lumMod val="50000"/>
                  </a:schemeClr>
                </a:solidFill>
              </a:rPr>
              <a:t>escala com recursos existentes</a:t>
            </a:r>
            <a:endParaRPr lang="pt-BR" sz="1800" dirty="0">
              <a:solidFill>
                <a:schemeClr val="tx2">
                  <a:lumMod val="50000"/>
                </a:schemeClr>
              </a:solidFill>
            </a:endParaRP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62301" y="4047211"/>
            <a:ext cx="1523640" cy="120032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800" b="1" dirty="0" smtClean="0">
                <a:solidFill>
                  <a:schemeClr val="tx2">
                    <a:lumMod val="50000"/>
                  </a:schemeClr>
                </a:solidFill>
              </a:rPr>
              <a:t>Adequado e 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800" b="1" dirty="0" smtClean="0">
                <a:solidFill>
                  <a:schemeClr val="tx2">
                    <a:lumMod val="50000"/>
                  </a:schemeClr>
                </a:solidFill>
              </a:rPr>
              <a:t>simples </a:t>
            </a:r>
            <a:r>
              <a:rPr lang="pt-BR" sz="1800" dirty="0" smtClean="0">
                <a:solidFill>
                  <a:schemeClr val="tx2">
                    <a:lumMod val="50000"/>
                  </a:schemeClr>
                </a:solidFill>
              </a:rPr>
              <a:t>para </a:t>
            </a:r>
            <a:r>
              <a:rPr lang="pt-BR" sz="1800" dirty="0">
                <a:solidFill>
                  <a:schemeClr val="tx2">
                    <a:lumMod val="50000"/>
                  </a:schemeClr>
                </a:solidFill>
              </a:rPr>
              <a:t>o </a:t>
            </a:r>
            <a:endParaRPr lang="pt-BR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sz="1800" dirty="0" smtClean="0">
                <a:solidFill>
                  <a:schemeClr val="tx2">
                    <a:lumMod val="50000"/>
                  </a:schemeClr>
                </a:solidFill>
              </a:rPr>
              <a:t>beneficiário</a:t>
            </a:r>
            <a:endParaRPr lang="pt-BR" sz="1800" dirty="0">
              <a:solidFill>
                <a:schemeClr val="tx2">
                  <a:lumMod val="50000"/>
                </a:schemeClr>
              </a:solidFill>
            </a:endParaRP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sym typeface="Calibri"/>
            </a:endParaRPr>
          </a:p>
        </p:txBody>
      </p:sp>
      <p:grpSp>
        <p:nvGrpSpPr>
          <p:cNvPr id="5" name="Group 4"/>
          <p:cNvGrpSpPr/>
          <p:nvPr/>
        </p:nvGrpSpPr>
        <p:grpSpPr>
          <a:xfrm rot="20984932">
            <a:off x="2445871" y="1624939"/>
            <a:ext cx="4252258" cy="4121141"/>
            <a:chOff x="2953866" y="1898118"/>
            <a:chExt cx="3365507" cy="3261733"/>
          </a:xfrm>
        </p:grpSpPr>
        <p:sp>
          <p:nvSpPr>
            <p:cNvPr id="40" name="Freeform 39"/>
            <p:cNvSpPr/>
            <p:nvPr/>
          </p:nvSpPr>
          <p:spPr>
            <a:xfrm>
              <a:off x="3724065" y="2838159"/>
              <a:ext cx="1046669" cy="1021521"/>
            </a:xfrm>
            <a:custGeom>
              <a:avLst/>
              <a:gdLst>
                <a:gd name="connsiteX0" fmla="*/ 292870 w 1046669"/>
                <a:gd name="connsiteY0" fmla="*/ 0 h 1021521"/>
                <a:gd name="connsiteX1" fmla="*/ 1044573 w 1046669"/>
                <a:gd name="connsiteY1" fmla="*/ 311366 h 1021521"/>
                <a:gd name="connsiteX2" fmla="*/ 1046669 w 1046669"/>
                <a:gd name="connsiteY2" fmla="*/ 313672 h 1021521"/>
                <a:gd name="connsiteX3" fmla="*/ 1025517 w 1046669"/>
                <a:gd name="connsiteY3" fmla="*/ 323861 h 1021521"/>
                <a:gd name="connsiteX4" fmla="*/ 516963 w 1046669"/>
                <a:gd name="connsiteY4" fmla="*/ 942499 h 1021521"/>
                <a:gd name="connsiteX5" fmla="*/ 496645 w 1046669"/>
                <a:gd name="connsiteY5" fmla="*/ 1021521 h 1021521"/>
                <a:gd name="connsiteX6" fmla="*/ 468697 w 1046669"/>
                <a:gd name="connsiteY6" fmla="*/ 1004542 h 1021521"/>
                <a:gd name="connsiteX7" fmla="*/ 0 w 1046669"/>
                <a:gd name="connsiteY7" fmla="*/ 123028 h 1021521"/>
                <a:gd name="connsiteX8" fmla="*/ 4155 w 1046669"/>
                <a:gd name="connsiteY8" fmla="*/ 40745 h 1021521"/>
                <a:gd name="connsiteX9" fmla="*/ 78624 w 1046669"/>
                <a:gd name="connsiteY9" fmla="*/ 21598 h 1021521"/>
                <a:gd name="connsiteX10" fmla="*/ 292870 w 1046669"/>
                <a:gd name="connsiteY10" fmla="*/ 0 h 102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6669" h="1021521">
                  <a:moveTo>
                    <a:pt x="292870" y="0"/>
                  </a:moveTo>
                  <a:cubicBezTo>
                    <a:pt x="586429" y="0"/>
                    <a:pt x="852196" y="118988"/>
                    <a:pt x="1044573" y="311366"/>
                  </a:cubicBezTo>
                  <a:lnTo>
                    <a:pt x="1046669" y="313672"/>
                  </a:lnTo>
                  <a:lnTo>
                    <a:pt x="1025517" y="323861"/>
                  </a:lnTo>
                  <a:cubicBezTo>
                    <a:pt x="784510" y="454784"/>
                    <a:pt x="599792" y="676196"/>
                    <a:pt x="516963" y="942499"/>
                  </a:cubicBezTo>
                  <a:lnTo>
                    <a:pt x="496645" y="1021521"/>
                  </a:lnTo>
                  <a:lnTo>
                    <a:pt x="468697" y="1004542"/>
                  </a:lnTo>
                  <a:cubicBezTo>
                    <a:pt x="185919" y="813501"/>
                    <a:pt x="0" y="489976"/>
                    <a:pt x="0" y="123028"/>
                  </a:cubicBezTo>
                  <a:lnTo>
                    <a:pt x="4155" y="40745"/>
                  </a:lnTo>
                  <a:lnTo>
                    <a:pt x="78624" y="21598"/>
                  </a:lnTo>
                  <a:cubicBezTo>
                    <a:pt x="147828" y="7437"/>
                    <a:pt x="219480" y="0"/>
                    <a:pt x="292870" y="0"/>
                  </a:cubicBezTo>
                  <a:close/>
                </a:path>
              </a:pathLst>
            </a:custGeom>
            <a:solidFill>
              <a:srgbClr val="E87A2C">
                <a:alpha val="90000"/>
              </a:srgbClr>
            </a:solidFill>
            <a:ln w="12700" cap="flat">
              <a:solidFill>
                <a:schemeClr val="bg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fromWordArt="0" anchor="ctr" anchorCtr="0" forceAA="0" compatLnSpc="1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t-BR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Freeform 38"/>
            <p:cNvSpPr/>
            <p:nvPr/>
          </p:nvSpPr>
          <p:spPr>
            <a:xfrm>
              <a:off x="4770734" y="3033713"/>
              <a:ext cx="1051994" cy="949798"/>
            </a:xfrm>
            <a:custGeom>
              <a:avLst/>
              <a:gdLst>
                <a:gd name="connsiteX0" fmla="*/ 485570 w 1051994"/>
                <a:gd name="connsiteY0" fmla="*/ 0 h 949798"/>
                <a:gd name="connsiteX1" fmla="*/ 992292 w 1051994"/>
                <a:gd name="connsiteY1" fmla="*/ 128307 h 949798"/>
                <a:gd name="connsiteX2" fmla="*/ 1051994 w 1051994"/>
                <a:gd name="connsiteY2" fmla="*/ 164577 h 949798"/>
                <a:gd name="connsiteX3" fmla="*/ 1031676 w 1051994"/>
                <a:gd name="connsiteY3" fmla="*/ 243598 h 949798"/>
                <a:gd name="connsiteX4" fmla="*/ 332524 w 1051994"/>
                <a:gd name="connsiteY4" fmla="*/ 942750 h 949798"/>
                <a:gd name="connsiteX5" fmla="*/ 305115 w 1051994"/>
                <a:gd name="connsiteY5" fmla="*/ 949798 h 949798"/>
                <a:gd name="connsiteX6" fmla="*/ 309270 w 1051994"/>
                <a:gd name="connsiteY6" fmla="*/ 867515 h 949798"/>
                <a:gd name="connsiteX7" fmla="*/ 66517 w 1051994"/>
                <a:gd name="connsiteY7" fmla="*/ 191304 h 949798"/>
                <a:gd name="connsiteX8" fmla="*/ 0 w 1051994"/>
                <a:gd name="connsiteY8" fmla="*/ 118118 h 949798"/>
                <a:gd name="connsiteX9" fmla="*/ 71775 w 1051994"/>
                <a:gd name="connsiteY9" fmla="*/ 83541 h 949798"/>
                <a:gd name="connsiteX10" fmla="*/ 485570 w 1051994"/>
                <a:gd name="connsiteY10" fmla="*/ 0 h 949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994" h="949798">
                  <a:moveTo>
                    <a:pt x="485570" y="0"/>
                  </a:moveTo>
                  <a:cubicBezTo>
                    <a:pt x="669044" y="0"/>
                    <a:pt x="841662" y="46480"/>
                    <a:pt x="992292" y="128307"/>
                  </a:cubicBezTo>
                  <a:lnTo>
                    <a:pt x="1051994" y="164577"/>
                  </a:lnTo>
                  <a:lnTo>
                    <a:pt x="1031676" y="243598"/>
                  </a:lnTo>
                  <a:cubicBezTo>
                    <a:pt x="928140" y="576477"/>
                    <a:pt x="665403" y="839214"/>
                    <a:pt x="332524" y="942750"/>
                  </a:cubicBezTo>
                  <a:lnTo>
                    <a:pt x="305115" y="949798"/>
                  </a:lnTo>
                  <a:lnTo>
                    <a:pt x="309270" y="867515"/>
                  </a:lnTo>
                  <a:cubicBezTo>
                    <a:pt x="309270" y="610651"/>
                    <a:pt x="218170" y="375065"/>
                    <a:pt x="66517" y="191304"/>
                  </a:cubicBezTo>
                  <a:lnTo>
                    <a:pt x="0" y="118118"/>
                  </a:lnTo>
                  <a:lnTo>
                    <a:pt x="71775" y="83541"/>
                  </a:lnTo>
                  <a:cubicBezTo>
                    <a:pt x="198960" y="29747"/>
                    <a:pt x="338791" y="0"/>
                    <a:pt x="485570" y="0"/>
                  </a:cubicBezTo>
                  <a:close/>
                </a:path>
              </a:pathLst>
            </a:custGeom>
            <a:solidFill>
              <a:srgbClr val="E87A2C">
                <a:alpha val="90000"/>
              </a:srgbClr>
            </a:solidFill>
            <a:ln w="12700" cap="flat">
              <a:solidFill>
                <a:schemeClr val="bg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fromWordArt="0" anchor="ctr" anchorCtr="0" forceAA="0" compatLnSpc="1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t-BR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Freeform 37"/>
            <p:cNvSpPr/>
            <p:nvPr/>
          </p:nvSpPr>
          <p:spPr>
            <a:xfrm>
              <a:off x="4193235" y="3859680"/>
              <a:ext cx="882614" cy="986500"/>
            </a:xfrm>
            <a:custGeom>
              <a:avLst/>
              <a:gdLst>
                <a:gd name="connsiteX0" fmla="*/ 27475 w 882614"/>
                <a:gd name="connsiteY0" fmla="*/ 0 h 986500"/>
                <a:gd name="connsiteX1" fmla="*/ 87177 w 882614"/>
                <a:gd name="connsiteY1" fmla="*/ 36269 h 986500"/>
                <a:gd name="connsiteX2" fmla="*/ 593899 w 882614"/>
                <a:gd name="connsiteY2" fmla="*/ 164576 h 986500"/>
                <a:gd name="connsiteX3" fmla="*/ 808145 w 882614"/>
                <a:gd name="connsiteY3" fmla="*/ 142978 h 986500"/>
                <a:gd name="connsiteX4" fmla="*/ 882614 w 882614"/>
                <a:gd name="connsiteY4" fmla="*/ 123831 h 986500"/>
                <a:gd name="connsiteX5" fmla="*/ 881280 w 882614"/>
                <a:gd name="connsiteY5" fmla="*/ 150241 h 986500"/>
                <a:gd name="connsiteX6" fmla="*/ 330422 w 882614"/>
                <a:gd name="connsiteY6" fmla="*/ 976310 h 986500"/>
                <a:gd name="connsiteX7" fmla="*/ 309271 w 882614"/>
                <a:gd name="connsiteY7" fmla="*/ 986500 h 986500"/>
                <a:gd name="connsiteX8" fmla="*/ 242753 w 882614"/>
                <a:gd name="connsiteY8" fmla="*/ 913313 h 986500"/>
                <a:gd name="connsiteX9" fmla="*/ 0 w 882614"/>
                <a:gd name="connsiteY9" fmla="*/ 237102 h 986500"/>
                <a:gd name="connsiteX10" fmla="*/ 21598 w 882614"/>
                <a:gd name="connsiteY10" fmla="*/ 22856 h 986500"/>
                <a:gd name="connsiteX11" fmla="*/ 27475 w 882614"/>
                <a:gd name="connsiteY11" fmla="*/ 0 h 98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2614" h="986500">
                  <a:moveTo>
                    <a:pt x="27475" y="0"/>
                  </a:moveTo>
                  <a:lnTo>
                    <a:pt x="87177" y="36269"/>
                  </a:lnTo>
                  <a:cubicBezTo>
                    <a:pt x="237807" y="118096"/>
                    <a:pt x="410425" y="164576"/>
                    <a:pt x="593899" y="164576"/>
                  </a:cubicBezTo>
                  <a:cubicBezTo>
                    <a:pt x="667289" y="164576"/>
                    <a:pt x="738942" y="157139"/>
                    <a:pt x="808145" y="142978"/>
                  </a:cubicBezTo>
                  <a:lnTo>
                    <a:pt x="882614" y="123831"/>
                  </a:lnTo>
                  <a:lnTo>
                    <a:pt x="881280" y="150241"/>
                  </a:lnTo>
                  <a:cubicBezTo>
                    <a:pt x="844988" y="507614"/>
                    <a:pt x="631682" y="812657"/>
                    <a:pt x="330422" y="976310"/>
                  </a:cubicBezTo>
                  <a:lnTo>
                    <a:pt x="309271" y="986500"/>
                  </a:lnTo>
                  <a:lnTo>
                    <a:pt x="242753" y="913313"/>
                  </a:lnTo>
                  <a:cubicBezTo>
                    <a:pt x="91100" y="729552"/>
                    <a:pt x="0" y="493966"/>
                    <a:pt x="0" y="237102"/>
                  </a:cubicBezTo>
                  <a:cubicBezTo>
                    <a:pt x="0" y="163713"/>
                    <a:pt x="7437" y="92060"/>
                    <a:pt x="21598" y="22856"/>
                  </a:cubicBezTo>
                  <a:lnTo>
                    <a:pt x="27475" y="0"/>
                  </a:lnTo>
                  <a:close/>
                </a:path>
              </a:pathLst>
            </a:custGeom>
            <a:solidFill>
              <a:srgbClr val="E87A2C">
                <a:alpha val="90000"/>
              </a:srgbClr>
            </a:solidFill>
            <a:ln w="12700" cap="flat">
              <a:solidFill>
                <a:schemeClr val="bg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fromWordArt="0" anchor="ctr" anchorCtr="0" forceAA="0" compatLnSpc="1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t-BR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>
              <a:off x="3728220" y="1898118"/>
              <a:ext cx="2121983" cy="1300172"/>
            </a:xfrm>
            <a:custGeom>
              <a:avLst/>
              <a:gdLst>
                <a:gd name="connsiteX0" fmla="*/ 1058914 w 2121983"/>
                <a:gd name="connsiteY0" fmla="*/ 0 h 1300172"/>
                <a:gd name="connsiteX1" fmla="*/ 2121983 w 2121983"/>
                <a:gd name="connsiteY1" fmla="*/ 1063069 h 1300172"/>
                <a:gd name="connsiteX2" fmla="*/ 2100385 w 2121983"/>
                <a:gd name="connsiteY2" fmla="*/ 1277315 h 1300172"/>
                <a:gd name="connsiteX3" fmla="*/ 2094508 w 2121983"/>
                <a:gd name="connsiteY3" fmla="*/ 1300172 h 1300172"/>
                <a:gd name="connsiteX4" fmla="*/ 2034806 w 2121983"/>
                <a:gd name="connsiteY4" fmla="*/ 1263902 h 1300172"/>
                <a:gd name="connsiteX5" fmla="*/ 1528084 w 2121983"/>
                <a:gd name="connsiteY5" fmla="*/ 1135595 h 1300172"/>
                <a:gd name="connsiteX6" fmla="*/ 1114289 w 2121983"/>
                <a:gd name="connsiteY6" fmla="*/ 1219136 h 1300172"/>
                <a:gd name="connsiteX7" fmla="*/ 1042514 w 2121983"/>
                <a:gd name="connsiteY7" fmla="*/ 1253713 h 1300172"/>
                <a:gd name="connsiteX8" fmla="*/ 1040418 w 2121983"/>
                <a:gd name="connsiteY8" fmla="*/ 1251407 h 1300172"/>
                <a:gd name="connsiteX9" fmla="*/ 288715 w 2121983"/>
                <a:gd name="connsiteY9" fmla="*/ 940041 h 1300172"/>
                <a:gd name="connsiteX10" fmla="*/ 74469 w 2121983"/>
                <a:gd name="connsiteY10" fmla="*/ 961639 h 1300172"/>
                <a:gd name="connsiteX11" fmla="*/ 0 w 2121983"/>
                <a:gd name="connsiteY11" fmla="*/ 980786 h 1300172"/>
                <a:gd name="connsiteX12" fmla="*/ 1334 w 2121983"/>
                <a:gd name="connsiteY12" fmla="*/ 954376 h 1300172"/>
                <a:gd name="connsiteX13" fmla="*/ 1058914 w 2121983"/>
                <a:gd name="connsiteY13" fmla="*/ 0 h 130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21983" h="1300172">
                  <a:moveTo>
                    <a:pt x="1058914" y="0"/>
                  </a:moveTo>
                  <a:cubicBezTo>
                    <a:pt x="1646031" y="0"/>
                    <a:pt x="2121983" y="475952"/>
                    <a:pt x="2121983" y="1063069"/>
                  </a:cubicBezTo>
                  <a:cubicBezTo>
                    <a:pt x="2121983" y="1136459"/>
                    <a:pt x="2114546" y="1208111"/>
                    <a:pt x="2100385" y="1277315"/>
                  </a:cubicBezTo>
                  <a:lnTo>
                    <a:pt x="2094508" y="1300172"/>
                  </a:lnTo>
                  <a:lnTo>
                    <a:pt x="2034806" y="1263902"/>
                  </a:lnTo>
                  <a:cubicBezTo>
                    <a:pt x="1884176" y="1182075"/>
                    <a:pt x="1711558" y="1135595"/>
                    <a:pt x="1528084" y="1135595"/>
                  </a:cubicBezTo>
                  <a:cubicBezTo>
                    <a:pt x="1381305" y="1135595"/>
                    <a:pt x="1241474" y="1165342"/>
                    <a:pt x="1114289" y="1219136"/>
                  </a:cubicBezTo>
                  <a:lnTo>
                    <a:pt x="1042514" y="1253713"/>
                  </a:lnTo>
                  <a:lnTo>
                    <a:pt x="1040418" y="1251407"/>
                  </a:lnTo>
                  <a:cubicBezTo>
                    <a:pt x="848041" y="1059029"/>
                    <a:pt x="582274" y="940041"/>
                    <a:pt x="288715" y="940041"/>
                  </a:cubicBezTo>
                  <a:cubicBezTo>
                    <a:pt x="215325" y="940041"/>
                    <a:pt x="143673" y="947478"/>
                    <a:pt x="74469" y="961639"/>
                  </a:cubicBezTo>
                  <a:lnTo>
                    <a:pt x="0" y="980786"/>
                  </a:lnTo>
                  <a:lnTo>
                    <a:pt x="1334" y="954376"/>
                  </a:lnTo>
                  <a:cubicBezTo>
                    <a:pt x="55773" y="418317"/>
                    <a:pt x="508492" y="0"/>
                    <a:pt x="1058914" y="0"/>
                  </a:cubicBezTo>
                  <a:close/>
                </a:path>
              </a:pathLst>
            </a:custGeom>
            <a:solidFill>
              <a:srgbClr val="E87A2C">
                <a:alpha val="70000"/>
              </a:srgbClr>
            </a:solidFill>
            <a:ln w="12700" cap="flat">
              <a:solidFill>
                <a:schemeClr val="bg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fromWordArt="0" anchor="ctr" anchorCtr="0" forceAA="0" compatLnSpc="1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t-BR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Freeform 35"/>
            <p:cNvSpPr/>
            <p:nvPr/>
          </p:nvSpPr>
          <p:spPr>
            <a:xfrm>
              <a:off x="2953866" y="2878904"/>
              <a:ext cx="1548640" cy="2085393"/>
            </a:xfrm>
            <a:custGeom>
              <a:avLst/>
              <a:gdLst>
                <a:gd name="connsiteX0" fmla="*/ 774354 w 1548640"/>
                <a:gd name="connsiteY0" fmla="*/ 0 h 2085393"/>
                <a:gd name="connsiteX1" fmla="*/ 770199 w 1548640"/>
                <a:gd name="connsiteY1" fmla="*/ 82283 h 2085393"/>
                <a:gd name="connsiteX2" fmla="*/ 1238896 w 1548640"/>
                <a:gd name="connsiteY2" fmla="*/ 963797 h 2085393"/>
                <a:gd name="connsiteX3" fmla="*/ 1266844 w 1548640"/>
                <a:gd name="connsiteY3" fmla="*/ 980776 h 2085393"/>
                <a:gd name="connsiteX4" fmla="*/ 1260967 w 1548640"/>
                <a:gd name="connsiteY4" fmla="*/ 1003632 h 2085393"/>
                <a:gd name="connsiteX5" fmla="*/ 1239369 w 1548640"/>
                <a:gd name="connsiteY5" fmla="*/ 1217878 h 2085393"/>
                <a:gd name="connsiteX6" fmla="*/ 1482122 w 1548640"/>
                <a:gd name="connsiteY6" fmla="*/ 1894089 h 2085393"/>
                <a:gd name="connsiteX7" fmla="*/ 1548640 w 1548640"/>
                <a:gd name="connsiteY7" fmla="*/ 1967276 h 2085393"/>
                <a:gd name="connsiteX8" fmla="*/ 1476864 w 1548640"/>
                <a:gd name="connsiteY8" fmla="*/ 2001852 h 2085393"/>
                <a:gd name="connsiteX9" fmla="*/ 1063069 w 1548640"/>
                <a:gd name="connsiteY9" fmla="*/ 2085393 h 2085393"/>
                <a:gd name="connsiteX10" fmla="*/ 0 w 1548640"/>
                <a:gd name="connsiteY10" fmla="*/ 1022324 h 2085393"/>
                <a:gd name="connsiteX11" fmla="*/ 746945 w 1548640"/>
                <a:gd name="connsiteY11" fmla="*/ 7048 h 2085393"/>
                <a:gd name="connsiteX12" fmla="*/ 774354 w 1548640"/>
                <a:gd name="connsiteY12" fmla="*/ 0 h 208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48640" h="2085393">
                  <a:moveTo>
                    <a:pt x="774354" y="0"/>
                  </a:moveTo>
                  <a:lnTo>
                    <a:pt x="770199" y="82283"/>
                  </a:lnTo>
                  <a:cubicBezTo>
                    <a:pt x="770199" y="449231"/>
                    <a:pt x="956118" y="772756"/>
                    <a:pt x="1238896" y="963797"/>
                  </a:cubicBezTo>
                  <a:lnTo>
                    <a:pt x="1266844" y="980776"/>
                  </a:lnTo>
                  <a:lnTo>
                    <a:pt x="1260967" y="1003632"/>
                  </a:lnTo>
                  <a:cubicBezTo>
                    <a:pt x="1246806" y="1072836"/>
                    <a:pt x="1239369" y="1144489"/>
                    <a:pt x="1239369" y="1217878"/>
                  </a:cubicBezTo>
                  <a:cubicBezTo>
                    <a:pt x="1239369" y="1474742"/>
                    <a:pt x="1330469" y="1710328"/>
                    <a:pt x="1482122" y="1894089"/>
                  </a:cubicBezTo>
                  <a:lnTo>
                    <a:pt x="1548640" y="1967276"/>
                  </a:lnTo>
                  <a:lnTo>
                    <a:pt x="1476864" y="2001852"/>
                  </a:lnTo>
                  <a:cubicBezTo>
                    <a:pt x="1349680" y="2055646"/>
                    <a:pt x="1209848" y="2085393"/>
                    <a:pt x="1063069" y="2085393"/>
                  </a:cubicBezTo>
                  <a:cubicBezTo>
                    <a:pt x="475952" y="2085393"/>
                    <a:pt x="0" y="1609441"/>
                    <a:pt x="0" y="1022324"/>
                  </a:cubicBezTo>
                  <a:cubicBezTo>
                    <a:pt x="0" y="545292"/>
                    <a:pt x="314203" y="141645"/>
                    <a:pt x="746945" y="7048"/>
                  </a:cubicBezTo>
                  <a:lnTo>
                    <a:pt x="774354" y="0"/>
                  </a:lnTo>
                  <a:close/>
                </a:path>
              </a:pathLst>
            </a:custGeom>
            <a:solidFill>
              <a:srgbClr val="E87A2C">
                <a:alpha val="70000"/>
              </a:srgbClr>
            </a:solidFill>
            <a:ln w="12700" cap="flat">
              <a:solidFill>
                <a:schemeClr val="bg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fromWordArt="0" anchor="ctr" anchorCtr="0" forceAA="0" compatLnSpc="1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t-BR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Freeform 34"/>
            <p:cNvSpPr/>
            <p:nvPr/>
          </p:nvSpPr>
          <p:spPr>
            <a:xfrm>
              <a:off x="4220710" y="3151831"/>
              <a:ext cx="859294" cy="872425"/>
            </a:xfrm>
            <a:custGeom>
              <a:avLst/>
              <a:gdLst>
                <a:gd name="connsiteX0" fmla="*/ 550024 w 859294"/>
                <a:gd name="connsiteY0" fmla="*/ 0 h 872425"/>
                <a:gd name="connsiteX1" fmla="*/ 616541 w 859294"/>
                <a:gd name="connsiteY1" fmla="*/ 73186 h 872425"/>
                <a:gd name="connsiteX2" fmla="*/ 859294 w 859294"/>
                <a:gd name="connsiteY2" fmla="*/ 749397 h 872425"/>
                <a:gd name="connsiteX3" fmla="*/ 855139 w 859294"/>
                <a:gd name="connsiteY3" fmla="*/ 831680 h 872425"/>
                <a:gd name="connsiteX4" fmla="*/ 780670 w 859294"/>
                <a:gd name="connsiteY4" fmla="*/ 850827 h 872425"/>
                <a:gd name="connsiteX5" fmla="*/ 566424 w 859294"/>
                <a:gd name="connsiteY5" fmla="*/ 872425 h 872425"/>
                <a:gd name="connsiteX6" fmla="*/ 59702 w 859294"/>
                <a:gd name="connsiteY6" fmla="*/ 744118 h 872425"/>
                <a:gd name="connsiteX7" fmla="*/ 0 w 859294"/>
                <a:gd name="connsiteY7" fmla="*/ 707849 h 872425"/>
                <a:gd name="connsiteX8" fmla="*/ 20318 w 859294"/>
                <a:gd name="connsiteY8" fmla="*/ 628827 h 872425"/>
                <a:gd name="connsiteX9" fmla="*/ 528872 w 859294"/>
                <a:gd name="connsiteY9" fmla="*/ 10189 h 872425"/>
                <a:gd name="connsiteX10" fmla="*/ 550024 w 859294"/>
                <a:gd name="connsiteY10" fmla="*/ 0 h 87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9294" h="872425">
                  <a:moveTo>
                    <a:pt x="550024" y="0"/>
                  </a:moveTo>
                  <a:lnTo>
                    <a:pt x="616541" y="73186"/>
                  </a:lnTo>
                  <a:cubicBezTo>
                    <a:pt x="768194" y="256947"/>
                    <a:pt x="859294" y="492533"/>
                    <a:pt x="859294" y="749397"/>
                  </a:cubicBezTo>
                  <a:lnTo>
                    <a:pt x="855139" y="831680"/>
                  </a:lnTo>
                  <a:lnTo>
                    <a:pt x="780670" y="850827"/>
                  </a:lnTo>
                  <a:cubicBezTo>
                    <a:pt x="711467" y="864988"/>
                    <a:pt x="639814" y="872425"/>
                    <a:pt x="566424" y="872425"/>
                  </a:cubicBezTo>
                  <a:cubicBezTo>
                    <a:pt x="382950" y="872425"/>
                    <a:pt x="210332" y="825945"/>
                    <a:pt x="59702" y="744118"/>
                  </a:cubicBezTo>
                  <a:lnTo>
                    <a:pt x="0" y="707849"/>
                  </a:lnTo>
                  <a:lnTo>
                    <a:pt x="20318" y="628827"/>
                  </a:lnTo>
                  <a:cubicBezTo>
                    <a:pt x="103147" y="362524"/>
                    <a:pt x="287865" y="141112"/>
                    <a:pt x="528872" y="10189"/>
                  </a:cubicBezTo>
                  <a:lnTo>
                    <a:pt x="550024" y="0"/>
                  </a:lnTo>
                  <a:close/>
                </a:path>
              </a:pathLst>
            </a:custGeom>
            <a:solidFill>
              <a:srgbClr val="E87A2C"/>
            </a:solidFill>
            <a:ln w="12700" cap="flat">
              <a:solidFill>
                <a:schemeClr val="bg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fromWordArt="0" anchor="ctr" anchorCtr="0" forceAA="0" compatLnSpc="1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t-BR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Freeform 31"/>
            <p:cNvSpPr/>
            <p:nvPr/>
          </p:nvSpPr>
          <p:spPr>
            <a:xfrm>
              <a:off x="4502506" y="3198290"/>
              <a:ext cx="1816867" cy="1961561"/>
            </a:xfrm>
            <a:custGeom>
              <a:avLst/>
              <a:gdLst>
                <a:gd name="connsiteX0" fmla="*/ 1320222 w 1816867"/>
                <a:gd name="connsiteY0" fmla="*/ 0 h 1961561"/>
                <a:gd name="connsiteX1" fmla="*/ 1348170 w 1816867"/>
                <a:gd name="connsiteY1" fmla="*/ 16978 h 1961561"/>
                <a:gd name="connsiteX2" fmla="*/ 1816867 w 1816867"/>
                <a:gd name="connsiteY2" fmla="*/ 898492 h 1961561"/>
                <a:gd name="connsiteX3" fmla="*/ 753798 w 1816867"/>
                <a:gd name="connsiteY3" fmla="*/ 1961561 h 1961561"/>
                <a:gd name="connsiteX4" fmla="*/ 2095 w 1816867"/>
                <a:gd name="connsiteY4" fmla="*/ 1650195 h 1961561"/>
                <a:gd name="connsiteX5" fmla="*/ 0 w 1816867"/>
                <a:gd name="connsiteY5" fmla="*/ 1647890 h 1961561"/>
                <a:gd name="connsiteX6" fmla="*/ 21151 w 1816867"/>
                <a:gd name="connsiteY6" fmla="*/ 1637700 h 1961561"/>
                <a:gd name="connsiteX7" fmla="*/ 572009 w 1816867"/>
                <a:gd name="connsiteY7" fmla="*/ 811631 h 1961561"/>
                <a:gd name="connsiteX8" fmla="*/ 573343 w 1816867"/>
                <a:gd name="connsiteY8" fmla="*/ 785221 h 1961561"/>
                <a:gd name="connsiteX9" fmla="*/ 600752 w 1816867"/>
                <a:gd name="connsiteY9" fmla="*/ 778173 h 1961561"/>
                <a:gd name="connsiteX10" fmla="*/ 1299904 w 1816867"/>
                <a:gd name="connsiteY10" fmla="*/ 79021 h 1961561"/>
                <a:gd name="connsiteX11" fmla="*/ 1320222 w 1816867"/>
                <a:gd name="connsiteY11" fmla="*/ 0 h 1961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16867" h="1961561">
                  <a:moveTo>
                    <a:pt x="1320222" y="0"/>
                  </a:moveTo>
                  <a:lnTo>
                    <a:pt x="1348170" y="16978"/>
                  </a:lnTo>
                  <a:cubicBezTo>
                    <a:pt x="1630948" y="208020"/>
                    <a:pt x="1816867" y="531544"/>
                    <a:pt x="1816867" y="898492"/>
                  </a:cubicBezTo>
                  <a:cubicBezTo>
                    <a:pt x="1816867" y="1485609"/>
                    <a:pt x="1340915" y="1961561"/>
                    <a:pt x="753798" y="1961561"/>
                  </a:cubicBezTo>
                  <a:cubicBezTo>
                    <a:pt x="460240" y="1961561"/>
                    <a:pt x="194472" y="1842573"/>
                    <a:pt x="2095" y="1650195"/>
                  </a:cubicBezTo>
                  <a:lnTo>
                    <a:pt x="0" y="1647890"/>
                  </a:lnTo>
                  <a:lnTo>
                    <a:pt x="21151" y="1637700"/>
                  </a:lnTo>
                  <a:cubicBezTo>
                    <a:pt x="322411" y="1474047"/>
                    <a:pt x="535717" y="1169004"/>
                    <a:pt x="572009" y="811631"/>
                  </a:cubicBezTo>
                  <a:lnTo>
                    <a:pt x="573343" y="785221"/>
                  </a:lnTo>
                  <a:lnTo>
                    <a:pt x="600752" y="778173"/>
                  </a:lnTo>
                  <a:cubicBezTo>
                    <a:pt x="933631" y="674637"/>
                    <a:pt x="1196368" y="411900"/>
                    <a:pt x="1299904" y="79021"/>
                  </a:cubicBezTo>
                  <a:lnTo>
                    <a:pt x="1320222" y="0"/>
                  </a:lnTo>
                  <a:close/>
                </a:path>
              </a:pathLst>
            </a:custGeom>
            <a:solidFill>
              <a:srgbClr val="E87A2C">
                <a:alpha val="70000"/>
              </a:srgbClr>
            </a:solidFill>
            <a:ln w="12700" cap="flat">
              <a:solidFill>
                <a:schemeClr val="bg1"/>
              </a:solidFill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fromWordArt="0" anchor="ctr" anchorCtr="0" forceAA="0" compatLnSpc="1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t-BR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7483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/>
        </p:nvSpPr>
        <p:spPr>
          <a:xfrm>
            <a:off x="-7938" y="25185"/>
            <a:ext cx="9159876" cy="60835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57200">
              <a:defRPr sz="1800"/>
            </a:pPr>
            <a:endParaRPr/>
          </a:p>
        </p:txBody>
      </p:sp>
      <p:pic>
        <p:nvPicPr>
          <p:cNvPr id="17" name="funil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30253" y="1056543"/>
            <a:ext cx="7117370" cy="4744914"/>
          </a:xfrm>
          <a:prstGeom prst="rect">
            <a:avLst/>
          </a:prstGeom>
          <a:ln w="12700">
            <a:noFill/>
            <a:miter lim="400000"/>
          </a:ln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8" y="2464787"/>
            <a:ext cx="276421" cy="711784"/>
          </a:xfrm>
          <a:prstGeom prst="rect">
            <a:avLst/>
          </a:prstGeom>
        </p:spPr>
      </p:pic>
      <p:sp>
        <p:nvSpPr>
          <p:cNvPr id="107" name="Shape 107"/>
          <p:cNvSpPr/>
          <p:nvPr/>
        </p:nvSpPr>
        <p:spPr>
          <a:xfrm>
            <a:off x="1068574" y="6101610"/>
            <a:ext cx="6739117" cy="755117"/>
          </a:xfrm>
          <a:prstGeom prst="rect">
            <a:avLst/>
          </a:prstGeom>
          <a:solidFill>
            <a:srgbClr val="FFFFFF">
              <a:alpha val="50472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" name="Shape 107"/>
          <p:cNvSpPr/>
          <p:nvPr/>
        </p:nvSpPr>
        <p:spPr>
          <a:xfrm>
            <a:off x="1218991" y="1170588"/>
            <a:ext cx="1187730" cy="294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ctr" defTabSz="457200">
              <a:defRPr sz="1400">
                <a:solidFill>
                  <a:srgbClr val="FFFFFF"/>
                </a:solidFill>
                <a:latin typeface="SquareSlab711 Lt BT"/>
                <a:ea typeface="SquareSlab711 Lt BT"/>
                <a:cs typeface="SquareSlab711 Lt BT"/>
                <a:sym typeface="SquareSlab711 Lt B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RODADA 1</a:t>
            </a:r>
          </a:p>
        </p:txBody>
      </p:sp>
      <p:sp>
        <p:nvSpPr>
          <p:cNvPr id="18" name="Shape 115"/>
          <p:cNvSpPr/>
          <p:nvPr/>
        </p:nvSpPr>
        <p:spPr>
          <a:xfrm>
            <a:off x="3732605" y="4610582"/>
            <a:ext cx="1187730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indent="457200">
              <a:defRPr sz="2400">
                <a:latin typeface="Calibri"/>
                <a:ea typeface="Calibri"/>
                <a:cs typeface="Calibri"/>
                <a:sym typeface="Calibri"/>
              </a:defRPr>
            </a:lvl2pPr>
            <a:lvl3pPr indent="914400">
              <a:defRPr sz="2400">
                <a:latin typeface="Calibri"/>
                <a:ea typeface="Calibri"/>
                <a:cs typeface="Calibri"/>
                <a:sym typeface="Calibri"/>
              </a:defRPr>
            </a:lvl3pPr>
            <a:lvl4pPr indent="1371600">
              <a:defRPr sz="2400">
                <a:latin typeface="Calibri"/>
                <a:ea typeface="Calibri"/>
                <a:cs typeface="Calibri"/>
                <a:sym typeface="Calibri"/>
              </a:defRPr>
            </a:lvl4pPr>
            <a:lvl5pPr indent="1828800">
              <a:defRPr sz="2400">
                <a:latin typeface="Calibri"/>
                <a:ea typeface="Calibri"/>
                <a:cs typeface="Calibri"/>
                <a:sym typeface="Calibri"/>
              </a:defRPr>
            </a:lvl5pPr>
            <a:lvl6pPr>
              <a:defRPr sz="2400">
                <a:latin typeface="Calibri"/>
                <a:ea typeface="Calibri"/>
                <a:cs typeface="Calibri"/>
                <a:sym typeface="Calibri"/>
              </a:defRPr>
            </a:lvl6pPr>
            <a:lvl7pPr>
              <a:defRPr sz="2400">
                <a:latin typeface="Calibri"/>
                <a:ea typeface="Calibri"/>
                <a:cs typeface="Calibri"/>
                <a:sym typeface="Calibri"/>
              </a:defRPr>
            </a:lvl7pPr>
            <a:lvl8pPr>
              <a:defRPr sz="2400">
                <a:latin typeface="Calibri"/>
                <a:ea typeface="Calibri"/>
                <a:cs typeface="Calibri"/>
                <a:sym typeface="Calibri"/>
              </a:defRPr>
            </a:lvl8pPr>
            <a:lvl9pPr>
              <a:defRPr sz="24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rgbClr val="FFFFFF"/>
                </a:solidFill>
              </a:rPr>
              <a:t>RODADA 1</a:t>
            </a:r>
          </a:p>
        </p:txBody>
      </p:sp>
      <p:sp>
        <p:nvSpPr>
          <p:cNvPr id="19" name="Shape 118"/>
          <p:cNvSpPr/>
          <p:nvPr/>
        </p:nvSpPr>
        <p:spPr>
          <a:xfrm rot="5400000">
            <a:off x="5604598" y="4011078"/>
            <a:ext cx="5497114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indent="457200">
              <a:defRPr sz="2400">
                <a:latin typeface="Calibri"/>
                <a:ea typeface="Calibri"/>
                <a:cs typeface="Calibri"/>
                <a:sym typeface="Calibri"/>
              </a:defRPr>
            </a:lvl2pPr>
            <a:lvl3pPr indent="914400">
              <a:defRPr sz="2400">
                <a:latin typeface="Calibri"/>
                <a:ea typeface="Calibri"/>
                <a:cs typeface="Calibri"/>
                <a:sym typeface="Calibri"/>
              </a:defRPr>
            </a:lvl3pPr>
            <a:lvl4pPr indent="1371600">
              <a:defRPr sz="2400">
                <a:latin typeface="Calibri"/>
                <a:ea typeface="Calibri"/>
                <a:cs typeface="Calibri"/>
                <a:sym typeface="Calibri"/>
              </a:defRPr>
            </a:lvl4pPr>
            <a:lvl5pPr indent="1828800">
              <a:defRPr sz="2400">
                <a:latin typeface="Calibri"/>
                <a:ea typeface="Calibri"/>
                <a:cs typeface="Calibri"/>
                <a:sym typeface="Calibri"/>
              </a:defRPr>
            </a:lvl5pPr>
            <a:lvl6pPr>
              <a:defRPr sz="2400">
                <a:latin typeface="Calibri"/>
                <a:ea typeface="Calibri"/>
                <a:cs typeface="Calibri"/>
                <a:sym typeface="Calibri"/>
              </a:defRPr>
            </a:lvl6pPr>
            <a:lvl7pPr>
              <a:defRPr sz="2400">
                <a:latin typeface="Calibri"/>
                <a:ea typeface="Calibri"/>
                <a:cs typeface="Calibri"/>
                <a:sym typeface="Calibri"/>
              </a:defRPr>
            </a:lvl7pPr>
            <a:lvl8pPr>
              <a:defRPr sz="2400">
                <a:latin typeface="Calibri"/>
                <a:ea typeface="Calibri"/>
                <a:cs typeface="Calibri"/>
                <a:sym typeface="Calibri"/>
              </a:defRPr>
            </a:lvl8pPr>
            <a:lvl9pPr>
              <a:defRPr sz="24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 dirty="0" smtClean="0">
                <a:solidFill>
                  <a:schemeClr val="tx2">
                    <a:lumMod val="50000"/>
                  </a:schemeClr>
                </a:solidFill>
              </a:rPr>
              <a:t>COMPLEXIDADE</a:t>
            </a:r>
            <a:r>
              <a:rPr lang="pt-BR" sz="1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pt-BR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pt-BR" sz="1200" dirty="0" smtClean="0">
                <a:solidFill>
                  <a:schemeClr val="tx2">
                    <a:lumMod val="50000"/>
                  </a:schemeClr>
                </a:solidFill>
              </a:rPr>
              <a:t>DA IMPLEMENTAÇÃO  E  SIMPLICIDADE DA SOLUÇÃO </a:t>
            </a:r>
            <a:endParaRPr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Shape 119"/>
          <p:cNvSpPr/>
          <p:nvPr/>
        </p:nvSpPr>
        <p:spPr>
          <a:xfrm>
            <a:off x="3732605" y="3427510"/>
            <a:ext cx="1187730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indent="457200">
              <a:defRPr sz="2400">
                <a:latin typeface="Calibri"/>
                <a:ea typeface="Calibri"/>
                <a:cs typeface="Calibri"/>
                <a:sym typeface="Calibri"/>
              </a:defRPr>
            </a:lvl2pPr>
            <a:lvl3pPr indent="914400">
              <a:defRPr sz="2400">
                <a:latin typeface="Calibri"/>
                <a:ea typeface="Calibri"/>
                <a:cs typeface="Calibri"/>
                <a:sym typeface="Calibri"/>
              </a:defRPr>
            </a:lvl3pPr>
            <a:lvl4pPr indent="1371600">
              <a:defRPr sz="2400">
                <a:latin typeface="Calibri"/>
                <a:ea typeface="Calibri"/>
                <a:cs typeface="Calibri"/>
                <a:sym typeface="Calibri"/>
              </a:defRPr>
            </a:lvl4pPr>
            <a:lvl5pPr indent="1828800">
              <a:defRPr sz="2400">
                <a:latin typeface="Calibri"/>
                <a:ea typeface="Calibri"/>
                <a:cs typeface="Calibri"/>
                <a:sym typeface="Calibri"/>
              </a:defRPr>
            </a:lvl5pPr>
            <a:lvl6pPr>
              <a:defRPr sz="2400">
                <a:latin typeface="Calibri"/>
                <a:ea typeface="Calibri"/>
                <a:cs typeface="Calibri"/>
                <a:sym typeface="Calibri"/>
              </a:defRPr>
            </a:lvl6pPr>
            <a:lvl7pPr>
              <a:defRPr sz="2400">
                <a:latin typeface="Calibri"/>
                <a:ea typeface="Calibri"/>
                <a:cs typeface="Calibri"/>
                <a:sym typeface="Calibri"/>
              </a:defRPr>
            </a:lvl7pPr>
            <a:lvl8pPr>
              <a:defRPr sz="2400">
                <a:latin typeface="Calibri"/>
                <a:ea typeface="Calibri"/>
                <a:cs typeface="Calibri"/>
                <a:sym typeface="Calibri"/>
              </a:defRPr>
            </a:lvl8pPr>
            <a:lvl9pPr>
              <a:defRPr sz="24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rgbClr val="FFFFFF"/>
                </a:solidFill>
              </a:rPr>
              <a:t>RODADA 2</a:t>
            </a:r>
          </a:p>
        </p:txBody>
      </p:sp>
      <p:sp>
        <p:nvSpPr>
          <p:cNvPr id="27" name="Shape 120"/>
          <p:cNvSpPr/>
          <p:nvPr/>
        </p:nvSpPr>
        <p:spPr>
          <a:xfrm>
            <a:off x="3732605" y="2220280"/>
            <a:ext cx="1187730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indent="457200">
              <a:defRPr sz="2400">
                <a:latin typeface="Calibri"/>
                <a:ea typeface="Calibri"/>
                <a:cs typeface="Calibri"/>
                <a:sym typeface="Calibri"/>
              </a:defRPr>
            </a:lvl2pPr>
            <a:lvl3pPr indent="914400">
              <a:defRPr sz="2400">
                <a:latin typeface="Calibri"/>
                <a:ea typeface="Calibri"/>
                <a:cs typeface="Calibri"/>
                <a:sym typeface="Calibri"/>
              </a:defRPr>
            </a:lvl3pPr>
            <a:lvl4pPr indent="1371600">
              <a:defRPr sz="2400">
                <a:latin typeface="Calibri"/>
                <a:ea typeface="Calibri"/>
                <a:cs typeface="Calibri"/>
                <a:sym typeface="Calibri"/>
              </a:defRPr>
            </a:lvl4pPr>
            <a:lvl5pPr indent="1828800">
              <a:defRPr sz="2400">
                <a:latin typeface="Calibri"/>
                <a:ea typeface="Calibri"/>
                <a:cs typeface="Calibri"/>
                <a:sym typeface="Calibri"/>
              </a:defRPr>
            </a:lvl5pPr>
            <a:lvl6pPr>
              <a:defRPr sz="2400">
                <a:latin typeface="Calibri"/>
                <a:ea typeface="Calibri"/>
                <a:cs typeface="Calibri"/>
                <a:sym typeface="Calibri"/>
              </a:defRPr>
            </a:lvl6pPr>
            <a:lvl7pPr>
              <a:defRPr sz="2400">
                <a:latin typeface="Calibri"/>
                <a:ea typeface="Calibri"/>
                <a:cs typeface="Calibri"/>
                <a:sym typeface="Calibri"/>
              </a:defRPr>
            </a:lvl7pPr>
            <a:lvl8pPr>
              <a:defRPr sz="2400">
                <a:latin typeface="Calibri"/>
                <a:ea typeface="Calibri"/>
                <a:cs typeface="Calibri"/>
                <a:sym typeface="Calibri"/>
              </a:defRPr>
            </a:lvl8pPr>
            <a:lvl9pPr>
              <a:defRPr sz="24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rgbClr val="5A5A5A"/>
                </a:solidFill>
              </a:rPr>
              <a:t>RODADA 3</a:t>
            </a:r>
          </a:p>
        </p:txBody>
      </p:sp>
      <p:sp>
        <p:nvSpPr>
          <p:cNvPr id="28" name="Shape 121"/>
          <p:cNvSpPr/>
          <p:nvPr/>
        </p:nvSpPr>
        <p:spPr>
          <a:xfrm>
            <a:off x="3631275" y="1610314"/>
            <a:ext cx="1390389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indent="457200">
              <a:defRPr sz="2400">
                <a:latin typeface="Calibri"/>
                <a:ea typeface="Calibri"/>
                <a:cs typeface="Calibri"/>
                <a:sym typeface="Calibri"/>
              </a:defRPr>
            </a:lvl2pPr>
            <a:lvl3pPr indent="914400">
              <a:defRPr sz="2400">
                <a:latin typeface="Calibri"/>
                <a:ea typeface="Calibri"/>
                <a:cs typeface="Calibri"/>
                <a:sym typeface="Calibri"/>
              </a:defRPr>
            </a:lvl3pPr>
            <a:lvl4pPr indent="1371600">
              <a:defRPr sz="2400">
                <a:latin typeface="Calibri"/>
                <a:ea typeface="Calibri"/>
                <a:cs typeface="Calibri"/>
                <a:sym typeface="Calibri"/>
              </a:defRPr>
            </a:lvl4pPr>
            <a:lvl5pPr indent="1828800">
              <a:defRPr sz="2400">
                <a:latin typeface="Calibri"/>
                <a:ea typeface="Calibri"/>
                <a:cs typeface="Calibri"/>
                <a:sym typeface="Calibri"/>
              </a:defRPr>
            </a:lvl5pPr>
            <a:lvl6pPr>
              <a:defRPr sz="2400">
                <a:latin typeface="Calibri"/>
                <a:ea typeface="Calibri"/>
                <a:cs typeface="Calibri"/>
                <a:sym typeface="Calibri"/>
              </a:defRPr>
            </a:lvl6pPr>
            <a:lvl7pPr>
              <a:defRPr sz="2400">
                <a:latin typeface="Calibri"/>
                <a:ea typeface="Calibri"/>
                <a:cs typeface="Calibri"/>
                <a:sym typeface="Calibri"/>
              </a:defRPr>
            </a:lvl7pPr>
            <a:lvl8pPr>
              <a:defRPr sz="2400">
                <a:latin typeface="Calibri"/>
                <a:ea typeface="Calibri"/>
                <a:cs typeface="Calibri"/>
                <a:sym typeface="Calibri"/>
              </a:defRPr>
            </a:lvl8pPr>
            <a:lvl9pPr>
              <a:defRPr sz="24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 algn="ctr" defTabSz="457200">
              <a:defRPr sz="1800"/>
            </a:pPr>
            <a:r>
              <a:rPr sz="1500" b="1" dirty="0" err="1">
                <a:solidFill>
                  <a:srgbClr val="FFFFFF"/>
                </a:solidFill>
                <a:latin typeface="Calibri" panose="020F0502020204030204" pitchFamily="34" charset="0"/>
                <a:ea typeface="SquareSlab711 Lt BT"/>
                <a:cs typeface="SquareSlab711 Lt BT"/>
                <a:sym typeface="SquareSlab711 Lt BT"/>
              </a:rPr>
              <a:t>Tecnologia</a:t>
            </a:r>
            <a:r>
              <a:rPr sz="1500" b="1" dirty="0">
                <a:solidFill>
                  <a:srgbClr val="FFFFFF"/>
                </a:solidFill>
                <a:latin typeface="Calibri" panose="020F0502020204030204" pitchFamily="34" charset="0"/>
                <a:ea typeface="SquareSlab711 Lt BT"/>
                <a:cs typeface="SquareSlab711 Lt BT"/>
                <a:sym typeface="SquareSlab711 Lt BT"/>
              </a:rPr>
              <a:t> </a:t>
            </a:r>
          </a:p>
          <a:p>
            <a:pPr lvl="0" algn="ctr" defTabSz="457200">
              <a:defRPr sz="1800"/>
            </a:pPr>
            <a:r>
              <a:rPr sz="1500" b="1" dirty="0">
                <a:solidFill>
                  <a:srgbClr val="FFFFFF"/>
                </a:solidFill>
                <a:latin typeface="Calibri" panose="020F0502020204030204" pitchFamily="34" charset="0"/>
                <a:ea typeface="SquareSlab711 Lt BT"/>
                <a:cs typeface="SquareSlab711 Lt BT"/>
                <a:sym typeface="SquareSlab711 Lt BT"/>
              </a:rPr>
              <a:t>Social</a:t>
            </a:r>
          </a:p>
        </p:txBody>
      </p:sp>
      <p:sp>
        <p:nvSpPr>
          <p:cNvPr id="35" name="Shape 122"/>
          <p:cNvSpPr/>
          <p:nvPr/>
        </p:nvSpPr>
        <p:spPr>
          <a:xfrm>
            <a:off x="909386" y="2561391"/>
            <a:ext cx="1752433" cy="332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indent="457200">
              <a:defRPr sz="2400">
                <a:latin typeface="Calibri"/>
                <a:ea typeface="Calibri"/>
                <a:cs typeface="Calibri"/>
                <a:sym typeface="Calibri"/>
              </a:defRPr>
            </a:lvl2pPr>
            <a:lvl3pPr indent="914400">
              <a:defRPr sz="2400">
                <a:latin typeface="Calibri"/>
                <a:ea typeface="Calibri"/>
                <a:cs typeface="Calibri"/>
                <a:sym typeface="Calibri"/>
              </a:defRPr>
            </a:lvl3pPr>
            <a:lvl4pPr indent="1371600">
              <a:defRPr sz="2400">
                <a:latin typeface="Calibri"/>
                <a:ea typeface="Calibri"/>
                <a:cs typeface="Calibri"/>
                <a:sym typeface="Calibri"/>
              </a:defRPr>
            </a:lvl4pPr>
            <a:lvl5pPr indent="1828800">
              <a:defRPr sz="2400">
                <a:latin typeface="Calibri"/>
                <a:ea typeface="Calibri"/>
                <a:cs typeface="Calibri"/>
                <a:sym typeface="Calibri"/>
              </a:defRPr>
            </a:lvl5pPr>
            <a:lvl6pPr>
              <a:defRPr sz="2400">
                <a:latin typeface="Calibri"/>
                <a:ea typeface="Calibri"/>
                <a:cs typeface="Calibri"/>
                <a:sym typeface="Calibri"/>
              </a:defRPr>
            </a:lvl6pPr>
            <a:lvl7pPr>
              <a:defRPr sz="2400">
                <a:latin typeface="Calibri"/>
                <a:ea typeface="Calibri"/>
                <a:cs typeface="Calibri"/>
                <a:sym typeface="Calibri"/>
              </a:defRPr>
            </a:lvl7pPr>
            <a:lvl8pPr>
              <a:defRPr sz="2400">
                <a:latin typeface="Calibri"/>
                <a:ea typeface="Calibri"/>
                <a:cs typeface="Calibri"/>
                <a:sym typeface="Calibri"/>
              </a:defRPr>
            </a:lvl8pPr>
            <a:lvl9pPr>
              <a:defRPr sz="24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727272"/>
                </a:solidFill>
              </a:rPr>
              <a:t>500</a:t>
            </a:r>
          </a:p>
        </p:txBody>
      </p:sp>
      <p:sp>
        <p:nvSpPr>
          <p:cNvPr id="36" name="Shape 123"/>
          <p:cNvSpPr/>
          <p:nvPr/>
        </p:nvSpPr>
        <p:spPr>
          <a:xfrm>
            <a:off x="2234442" y="5142197"/>
            <a:ext cx="4299341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indent="457200">
              <a:defRPr sz="2400">
                <a:latin typeface="Calibri"/>
                <a:ea typeface="Calibri"/>
                <a:cs typeface="Calibri"/>
                <a:sym typeface="Calibri"/>
              </a:defRPr>
            </a:lvl2pPr>
            <a:lvl3pPr indent="914400">
              <a:defRPr sz="2400">
                <a:latin typeface="Calibri"/>
                <a:ea typeface="Calibri"/>
                <a:cs typeface="Calibri"/>
                <a:sym typeface="Calibri"/>
              </a:defRPr>
            </a:lvl3pPr>
            <a:lvl4pPr indent="1371600">
              <a:defRPr sz="2400">
                <a:latin typeface="Calibri"/>
                <a:ea typeface="Calibri"/>
                <a:cs typeface="Calibri"/>
                <a:sym typeface="Calibri"/>
              </a:defRPr>
            </a:lvl4pPr>
            <a:lvl5pPr indent="1828800">
              <a:defRPr sz="2400">
                <a:latin typeface="Calibri"/>
                <a:ea typeface="Calibri"/>
                <a:cs typeface="Calibri"/>
                <a:sym typeface="Calibri"/>
              </a:defRPr>
            </a:lvl5pPr>
            <a:lvl6pPr>
              <a:defRPr sz="2400">
                <a:latin typeface="Calibri"/>
                <a:ea typeface="Calibri"/>
                <a:cs typeface="Calibri"/>
                <a:sym typeface="Calibri"/>
              </a:defRPr>
            </a:lvl6pPr>
            <a:lvl7pPr>
              <a:defRPr sz="2400">
                <a:latin typeface="Calibri"/>
                <a:ea typeface="Calibri"/>
                <a:cs typeface="Calibri"/>
                <a:sym typeface="Calibri"/>
              </a:defRPr>
            </a:lvl7pPr>
            <a:lvl8pPr>
              <a:defRPr sz="2400">
                <a:latin typeface="Calibri"/>
                <a:ea typeface="Calibri"/>
                <a:cs typeface="Calibri"/>
                <a:sym typeface="Calibri"/>
              </a:defRPr>
            </a:lvl8pPr>
            <a:lvl9pPr>
              <a:defRPr sz="24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 algn="ctr">
              <a:defRPr b="0">
                <a:solidFill>
                  <a:srgbClr val="000000"/>
                </a:solidFill>
              </a:defRPr>
            </a:pPr>
            <a:r>
              <a:rPr sz="1600" b="1" dirty="0">
                <a:solidFill>
                  <a:srgbClr val="FFFFFF"/>
                </a:solidFill>
              </a:rPr>
              <a:t>Teste de linguagem, conteúdo e </a:t>
            </a:r>
            <a:r>
              <a:rPr sz="1600" b="1" dirty="0" smtClean="0">
                <a:solidFill>
                  <a:srgbClr val="FFFFFF"/>
                </a:solidFill>
              </a:rPr>
              <a:t>formato</a:t>
            </a:r>
            <a:r>
              <a:rPr lang="pt-BR" sz="1600" b="1" dirty="0" smtClean="0">
                <a:solidFill>
                  <a:srgbClr val="FFFFFF"/>
                </a:solidFill>
              </a:rPr>
              <a:t> adequados ao público</a:t>
            </a:r>
            <a:endParaRPr sz="1600" b="1" dirty="0">
              <a:solidFill>
                <a:srgbClr val="FFFFFF"/>
              </a:solidFill>
            </a:endParaRPr>
          </a:p>
        </p:txBody>
      </p:sp>
      <p:sp>
        <p:nvSpPr>
          <p:cNvPr id="37" name="Shape 124"/>
          <p:cNvSpPr/>
          <p:nvPr/>
        </p:nvSpPr>
        <p:spPr>
          <a:xfrm>
            <a:off x="2406721" y="3911869"/>
            <a:ext cx="3918923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indent="457200">
              <a:defRPr sz="2400">
                <a:latin typeface="Calibri"/>
                <a:ea typeface="Calibri"/>
                <a:cs typeface="Calibri"/>
                <a:sym typeface="Calibri"/>
              </a:defRPr>
            </a:lvl2pPr>
            <a:lvl3pPr indent="914400">
              <a:defRPr sz="2400">
                <a:latin typeface="Calibri"/>
                <a:ea typeface="Calibri"/>
                <a:cs typeface="Calibri"/>
                <a:sym typeface="Calibri"/>
              </a:defRPr>
            </a:lvl3pPr>
            <a:lvl4pPr indent="1371600">
              <a:defRPr sz="2400">
                <a:latin typeface="Calibri"/>
                <a:ea typeface="Calibri"/>
                <a:cs typeface="Calibri"/>
                <a:sym typeface="Calibri"/>
              </a:defRPr>
            </a:lvl4pPr>
            <a:lvl5pPr indent="1828800">
              <a:defRPr sz="2400">
                <a:latin typeface="Calibri"/>
                <a:ea typeface="Calibri"/>
                <a:cs typeface="Calibri"/>
                <a:sym typeface="Calibri"/>
              </a:defRPr>
            </a:lvl5pPr>
            <a:lvl6pPr>
              <a:defRPr sz="2400">
                <a:latin typeface="Calibri"/>
                <a:ea typeface="Calibri"/>
                <a:cs typeface="Calibri"/>
                <a:sym typeface="Calibri"/>
              </a:defRPr>
            </a:lvl6pPr>
            <a:lvl7pPr>
              <a:defRPr sz="2400">
                <a:latin typeface="Calibri"/>
                <a:ea typeface="Calibri"/>
                <a:cs typeface="Calibri"/>
                <a:sym typeface="Calibri"/>
              </a:defRPr>
            </a:lvl7pPr>
            <a:lvl8pPr>
              <a:defRPr sz="2400">
                <a:latin typeface="Calibri"/>
                <a:ea typeface="Calibri"/>
                <a:cs typeface="Calibri"/>
                <a:sym typeface="Calibri"/>
              </a:defRPr>
            </a:lvl8pPr>
            <a:lvl9pPr>
              <a:defRPr sz="24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 algn="ctr">
              <a:defRPr b="0">
                <a:solidFill>
                  <a:srgbClr val="000000"/>
                </a:solidFill>
              </a:defRPr>
            </a:pPr>
            <a:r>
              <a:rPr sz="1600" b="1" dirty="0">
                <a:solidFill>
                  <a:srgbClr val="FFFFFF"/>
                </a:solidFill>
              </a:rPr>
              <a:t>Refinamento de </a:t>
            </a:r>
            <a:r>
              <a:rPr sz="1600" b="1" dirty="0" smtClean="0">
                <a:solidFill>
                  <a:srgbClr val="FFFFFF"/>
                </a:solidFill>
              </a:rPr>
              <a:t>protótipos</a:t>
            </a:r>
            <a:r>
              <a:rPr lang="pt-BR" sz="1600" b="1" dirty="0" smtClean="0">
                <a:solidFill>
                  <a:srgbClr val="FFFFFF"/>
                </a:solidFill>
              </a:rPr>
              <a:t> com foco na escala </a:t>
            </a:r>
            <a:r>
              <a:rPr sz="1600" b="1" dirty="0" smtClean="0">
                <a:solidFill>
                  <a:srgbClr val="FFFFFF"/>
                </a:solidFill>
              </a:rPr>
              <a:t>e</a:t>
            </a:r>
            <a:r>
              <a:rPr lang="pt-BR" sz="1600" b="1" dirty="0" smtClean="0">
                <a:solidFill>
                  <a:srgbClr val="FFFFFF"/>
                </a:solidFill>
              </a:rPr>
              <a:t> teste da</a:t>
            </a:r>
            <a:r>
              <a:rPr sz="1600" b="1" dirty="0" smtClean="0">
                <a:solidFill>
                  <a:srgbClr val="FFFFFF"/>
                </a:solidFill>
              </a:rPr>
              <a:t> jornada</a:t>
            </a:r>
            <a:r>
              <a:rPr lang="pt-BR" sz="1600" b="1" dirty="0" smtClean="0">
                <a:solidFill>
                  <a:srgbClr val="FFFFFF"/>
                </a:solidFill>
              </a:rPr>
              <a:t> de entrega</a:t>
            </a:r>
            <a:endParaRPr sz="1600" b="1" dirty="0">
              <a:solidFill>
                <a:srgbClr val="FFFFFF"/>
              </a:solidFill>
            </a:endParaRPr>
          </a:p>
        </p:txBody>
      </p:sp>
      <p:sp>
        <p:nvSpPr>
          <p:cNvPr id="38" name="Shape 125"/>
          <p:cNvSpPr/>
          <p:nvPr/>
        </p:nvSpPr>
        <p:spPr>
          <a:xfrm>
            <a:off x="3247054" y="2770132"/>
            <a:ext cx="2158833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indent="457200">
              <a:defRPr sz="2400">
                <a:latin typeface="Calibri"/>
                <a:ea typeface="Calibri"/>
                <a:cs typeface="Calibri"/>
                <a:sym typeface="Calibri"/>
              </a:defRPr>
            </a:lvl2pPr>
            <a:lvl3pPr indent="914400">
              <a:defRPr sz="2400">
                <a:latin typeface="Calibri"/>
                <a:ea typeface="Calibri"/>
                <a:cs typeface="Calibri"/>
                <a:sym typeface="Calibri"/>
              </a:defRPr>
            </a:lvl3pPr>
            <a:lvl4pPr indent="1371600">
              <a:defRPr sz="2400">
                <a:latin typeface="Calibri"/>
                <a:ea typeface="Calibri"/>
                <a:cs typeface="Calibri"/>
                <a:sym typeface="Calibri"/>
              </a:defRPr>
            </a:lvl4pPr>
            <a:lvl5pPr indent="1828800">
              <a:defRPr sz="2400">
                <a:latin typeface="Calibri"/>
                <a:ea typeface="Calibri"/>
                <a:cs typeface="Calibri"/>
                <a:sym typeface="Calibri"/>
              </a:defRPr>
            </a:lvl5pPr>
            <a:lvl6pPr>
              <a:defRPr sz="2400">
                <a:latin typeface="Calibri"/>
                <a:ea typeface="Calibri"/>
                <a:cs typeface="Calibri"/>
                <a:sym typeface="Calibri"/>
              </a:defRPr>
            </a:lvl6pPr>
            <a:lvl7pPr>
              <a:defRPr sz="2400">
                <a:latin typeface="Calibri"/>
                <a:ea typeface="Calibri"/>
                <a:cs typeface="Calibri"/>
                <a:sym typeface="Calibri"/>
              </a:defRPr>
            </a:lvl7pPr>
            <a:lvl8pPr>
              <a:defRPr sz="2400">
                <a:latin typeface="Calibri"/>
                <a:ea typeface="Calibri"/>
                <a:cs typeface="Calibri"/>
                <a:sym typeface="Calibri"/>
              </a:defRPr>
            </a:lvl8pPr>
            <a:lvl9pPr>
              <a:defRPr sz="24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 algn="ctr">
              <a:defRPr b="0">
                <a:solidFill>
                  <a:srgbClr val="000000"/>
                </a:solidFill>
              </a:defRPr>
            </a:pPr>
            <a:r>
              <a:rPr lang="pt-BR" sz="1600" b="1" dirty="0" smtClean="0">
                <a:solidFill>
                  <a:srgbClr val="5A5A5A"/>
                </a:solidFill>
              </a:rPr>
              <a:t>Validação da </a:t>
            </a:r>
          </a:p>
          <a:p>
            <a:pPr lvl="0" algn="ctr">
              <a:defRPr b="0">
                <a:solidFill>
                  <a:srgbClr val="000000"/>
                </a:solidFill>
              </a:defRPr>
            </a:pPr>
            <a:r>
              <a:rPr lang="pt-BR" sz="1600" b="1" dirty="0" smtClean="0">
                <a:solidFill>
                  <a:srgbClr val="5A5A5A"/>
                </a:solidFill>
              </a:rPr>
              <a:t>proposta final</a:t>
            </a:r>
            <a:endParaRPr lang="pt-BR" sz="1600" b="1" dirty="0">
              <a:solidFill>
                <a:srgbClr val="5A5A5A"/>
              </a:solidFill>
            </a:endParaRPr>
          </a:p>
        </p:txBody>
      </p:sp>
      <p:sp>
        <p:nvSpPr>
          <p:cNvPr id="39" name="Shape 126"/>
          <p:cNvSpPr/>
          <p:nvPr/>
        </p:nvSpPr>
        <p:spPr>
          <a:xfrm rot="5400000">
            <a:off x="7269570" y="5030372"/>
            <a:ext cx="1062590" cy="280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indent="457200">
              <a:defRPr sz="2400">
                <a:latin typeface="Calibri"/>
                <a:ea typeface="Calibri"/>
                <a:cs typeface="Calibri"/>
                <a:sym typeface="Calibri"/>
              </a:defRPr>
            </a:lvl2pPr>
            <a:lvl3pPr indent="914400">
              <a:defRPr sz="2400">
                <a:latin typeface="Calibri"/>
                <a:ea typeface="Calibri"/>
                <a:cs typeface="Calibri"/>
                <a:sym typeface="Calibri"/>
              </a:defRPr>
            </a:lvl3pPr>
            <a:lvl4pPr indent="1371600">
              <a:defRPr sz="2400">
                <a:latin typeface="Calibri"/>
                <a:ea typeface="Calibri"/>
                <a:cs typeface="Calibri"/>
                <a:sym typeface="Calibri"/>
              </a:defRPr>
            </a:lvl4pPr>
            <a:lvl5pPr indent="1828800">
              <a:defRPr sz="2400">
                <a:latin typeface="Calibri"/>
                <a:ea typeface="Calibri"/>
                <a:cs typeface="Calibri"/>
                <a:sym typeface="Calibri"/>
              </a:defRPr>
            </a:lvl5pPr>
            <a:lvl6pPr>
              <a:defRPr sz="2400">
                <a:latin typeface="Calibri"/>
                <a:ea typeface="Calibri"/>
                <a:cs typeface="Calibri"/>
                <a:sym typeface="Calibri"/>
              </a:defRPr>
            </a:lvl6pPr>
            <a:lvl7pPr>
              <a:defRPr sz="2400">
                <a:latin typeface="Calibri"/>
                <a:ea typeface="Calibri"/>
                <a:cs typeface="Calibri"/>
                <a:sym typeface="Calibri"/>
              </a:defRPr>
            </a:lvl7pPr>
            <a:lvl8pPr>
              <a:defRPr sz="2400">
                <a:latin typeface="Calibri"/>
                <a:ea typeface="Calibri"/>
                <a:cs typeface="Calibri"/>
                <a:sym typeface="Calibri"/>
              </a:defRPr>
            </a:lvl8pPr>
            <a:lvl9pPr>
              <a:defRPr sz="24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535353"/>
                </a:solidFill>
              </a:rPr>
              <a:t>6 meses</a:t>
            </a:r>
          </a:p>
        </p:txBody>
      </p:sp>
      <p:sp>
        <p:nvSpPr>
          <p:cNvPr id="40" name="Shape 127"/>
          <p:cNvSpPr/>
          <p:nvPr/>
        </p:nvSpPr>
        <p:spPr>
          <a:xfrm rot="5400000">
            <a:off x="7269570" y="3288602"/>
            <a:ext cx="1062590" cy="280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indent="457200">
              <a:defRPr sz="2400">
                <a:latin typeface="Calibri"/>
                <a:ea typeface="Calibri"/>
                <a:cs typeface="Calibri"/>
                <a:sym typeface="Calibri"/>
              </a:defRPr>
            </a:lvl2pPr>
            <a:lvl3pPr indent="914400">
              <a:defRPr sz="2400">
                <a:latin typeface="Calibri"/>
                <a:ea typeface="Calibri"/>
                <a:cs typeface="Calibri"/>
                <a:sym typeface="Calibri"/>
              </a:defRPr>
            </a:lvl3pPr>
            <a:lvl4pPr indent="1371600">
              <a:defRPr sz="2400">
                <a:latin typeface="Calibri"/>
                <a:ea typeface="Calibri"/>
                <a:cs typeface="Calibri"/>
                <a:sym typeface="Calibri"/>
              </a:defRPr>
            </a:lvl4pPr>
            <a:lvl5pPr indent="1828800">
              <a:defRPr sz="2400">
                <a:latin typeface="Calibri"/>
                <a:ea typeface="Calibri"/>
                <a:cs typeface="Calibri"/>
                <a:sym typeface="Calibri"/>
              </a:defRPr>
            </a:lvl5pPr>
            <a:lvl6pPr>
              <a:defRPr sz="2400">
                <a:latin typeface="Calibri"/>
                <a:ea typeface="Calibri"/>
                <a:cs typeface="Calibri"/>
                <a:sym typeface="Calibri"/>
              </a:defRPr>
            </a:lvl6pPr>
            <a:lvl7pPr>
              <a:defRPr sz="2400">
                <a:latin typeface="Calibri"/>
                <a:ea typeface="Calibri"/>
                <a:cs typeface="Calibri"/>
                <a:sym typeface="Calibri"/>
              </a:defRPr>
            </a:lvl7pPr>
            <a:lvl8pPr>
              <a:defRPr sz="2400">
                <a:latin typeface="Calibri"/>
                <a:ea typeface="Calibri"/>
                <a:cs typeface="Calibri"/>
                <a:sym typeface="Calibri"/>
              </a:defRPr>
            </a:lvl8pPr>
            <a:lvl9pPr>
              <a:defRPr sz="24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535353"/>
                </a:solidFill>
              </a:rPr>
              <a:t>8 meses</a:t>
            </a:r>
          </a:p>
        </p:txBody>
      </p:sp>
      <p:sp>
        <p:nvSpPr>
          <p:cNvPr id="24" name="Shape 102"/>
          <p:cNvSpPr/>
          <p:nvPr/>
        </p:nvSpPr>
        <p:spPr>
          <a:xfrm>
            <a:off x="-6618" y="156400"/>
            <a:ext cx="8889500" cy="517022"/>
          </a:xfrm>
          <a:prstGeom prst="rect">
            <a:avLst/>
          </a:prstGeom>
          <a:solidFill>
            <a:srgbClr val="7C964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0" algn="r">
              <a:defRPr sz="1800"/>
            </a:pPr>
            <a:r>
              <a:rPr lang="pt-BR" sz="2400" dirty="0" smtClean="0">
                <a:solidFill>
                  <a:srgbClr val="FFFFFF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PROTOTIPAGEM  </a:t>
            </a:r>
            <a:r>
              <a:rPr lang="pt-BR" sz="2400" dirty="0" smtClean="0">
                <a:solidFill>
                  <a:srgbClr val="7E935E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.</a:t>
            </a:r>
            <a:endParaRPr sz="2400" dirty="0">
              <a:solidFill>
                <a:srgbClr val="7E935E"/>
              </a:solidFill>
              <a:latin typeface="SquareSlab711 Lt BT"/>
              <a:ea typeface="SquareSlab711 Lt BT"/>
              <a:cs typeface="SquareSlab711 Lt BT"/>
              <a:sym typeface="SquareSlab711 Lt BT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8" y="3662270"/>
            <a:ext cx="276421" cy="711784"/>
          </a:xfrm>
          <a:prstGeom prst="rect">
            <a:avLst/>
          </a:prstGeom>
        </p:spPr>
      </p:pic>
      <p:sp>
        <p:nvSpPr>
          <p:cNvPr id="25" name="Shape 122"/>
          <p:cNvSpPr/>
          <p:nvPr/>
        </p:nvSpPr>
        <p:spPr>
          <a:xfrm>
            <a:off x="909386" y="3758874"/>
            <a:ext cx="1752433" cy="332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indent="457200">
              <a:defRPr sz="2400">
                <a:latin typeface="Calibri"/>
                <a:ea typeface="Calibri"/>
                <a:cs typeface="Calibri"/>
                <a:sym typeface="Calibri"/>
              </a:defRPr>
            </a:lvl2pPr>
            <a:lvl3pPr indent="914400">
              <a:defRPr sz="2400">
                <a:latin typeface="Calibri"/>
                <a:ea typeface="Calibri"/>
                <a:cs typeface="Calibri"/>
                <a:sym typeface="Calibri"/>
              </a:defRPr>
            </a:lvl3pPr>
            <a:lvl4pPr indent="1371600">
              <a:defRPr sz="2400">
                <a:latin typeface="Calibri"/>
                <a:ea typeface="Calibri"/>
                <a:cs typeface="Calibri"/>
                <a:sym typeface="Calibri"/>
              </a:defRPr>
            </a:lvl4pPr>
            <a:lvl5pPr indent="1828800">
              <a:defRPr sz="2400">
                <a:latin typeface="Calibri"/>
                <a:ea typeface="Calibri"/>
                <a:cs typeface="Calibri"/>
                <a:sym typeface="Calibri"/>
              </a:defRPr>
            </a:lvl5pPr>
            <a:lvl6pPr>
              <a:defRPr sz="2400">
                <a:latin typeface="Calibri"/>
                <a:ea typeface="Calibri"/>
                <a:cs typeface="Calibri"/>
                <a:sym typeface="Calibri"/>
              </a:defRPr>
            </a:lvl6pPr>
            <a:lvl7pPr>
              <a:defRPr sz="2400">
                <a:latin typeface="Calibri"/>
                <a:ea typeface="Calibri"/>
                <a:cs typeface="Calibri"/>
                <a:sym typeface="Calibri"/>
              </a:defRPr>
            </a:lvl7pPr>
            <a:lvl8pPr>
              <a:defRPr sz="2400">
                <a:latin typeface="Calibri"/>
                <a:ea typeface="Calibri"/>
                <a:cs typeface="Calibri"/>
                <a:sym typeface="Calibri"/>
              </a:defRPr>
            </a:lvl8pPr>
            <a:lvl9pPr>
              <a:defRPr sz="24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727272"/>
                </a:solidFill>
              </a:rPr>
              <a:t>500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324" y="4858517"/>
            <a:ext cx="276421" cy="711784"/>
          </a:xfrm>
          <a:prstGeom prst="rect">
            <a:avLst/>
          </a:prstGeom>
        </p:spPr>
      </p:pic>
      <p:sp>
        <p:nvSpPr>
          <p:cNvPr id="29" name="Shape 122"/>
          <p:cNvSpPr/>
          <p:nvPr/>
        </p:nvSpPr>
        <p:spPr>
          <a:xfrm>
            <a:off x="913522" y="4955121"/>
            <a:ext cx="1752433" cy="332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indent="457200">
              <a:defRPr sz="2400">
                <a:latin typeface="Calibri"/>
                <a:ea typeface="Calibri"/>
                <a:cs typeface="Calibri"/>
                <a:sym typeface="Calibri"/>
              </a:defRPr>
            </a:lvl2pPr>
            <a:lvl3pPr indent="914400">
              <a:defRPr sz="2400">
                <a:latin typeface="Calibri"/>
                <a:ea typeface="Calibri"/>
                <a:cs typeface="Calibri"/>
                <a:sym typeface="Calibri"/>
              </a:defRPr>
            </a:lvl3pPr>
            <a:lvl4pPr indent="1371600">
              <a:defRPr sz="2400">
                <a:latin typeface="Calibri"/>
                <a:ea typeface="Calibri"/>
                <a:cs typeface="Calibri"/>
                <a:sym typeface="Calibri"/>
              </a:defRPr>
            </a:lvl4pPr>
            <a:lvl5pPr indent="1828800">
              <a:defRPr sz="2400">
                <a:latin typeface="Calibri"/>
                <a:ea typeface="Calibri"/>
                <a:cs typeface="Calibri"/>
                <a:sym typeface="Calibri"/>
              </a:defRPr>
            </a:lvl5pPr>
            <a:lvl6pPr>
              <a:defRPr sz="2400">
                <a:latin typeface="Calibri"/>
                <a:ea typeface="Calibri"/>
                <a:cs typeface="Calibri"/>
                <a:sym typeface="Calibri"/>
              </a:defRPr>
            </a:lvl6pPr>
            <a:lvl7pPr>
              <a:defRPr sz="2400">
                <a:latin typeface="Calibri"/>
                <a:ea typeface="Calibri"/>
                <a:cs typeface="Calibri"/>
                <a:sym typeface="Calibri"/>
              </a:defRPr>
            </a:lvl7pPr>
            <a:lvl8pPr>
              <a:defRPr sz="2400">
                <a:latin typeface="Calibri"/>
                <a:ea typeface="Calibri"/>
                <a:cs typeface="Calibri"/>
                <a:sym typeface="Calibri"/>
              </a:defRPr>
            </a:lvl8pPr>
            <a:lvl9pPr>
              <a:defRPr sz="24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 dirty="0">
                <a:solidFill>
                  <a:srgbClr val="727272"/>
                </a:solidFill>
              </a:rPr>
              <a:t>500</a:t>
            </a:r>
          </a:p>
        </p:txBody>
      </p:sp>
    </p:spTree>
    <p:extLst>
      <p:ext uri="{BB962C8B-B14F-4D97-AF65-F5344CB8AC3E}">
        <p14:creationId xmlns:p14="http://schemas.microsoft.com/office/powerpoint/2010/main" val="3316493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>
            <a:off x="-37134" y="10586"/>
            <a:ext cx="9159876" cy="607642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57200">
              <a:defRPr sz="1800"/>
            </a:pPr>
            <a:endParaRPr/>
          </a:p>
        </p:txBody>
      </p:sp>
      <p:sp>
        <p:nvSpPr>
          <p:cNvPr id="102" name="Shape 102"/>
          <p:cNvSpPr/>
          <p:nvPr/>
        </p:nvSpPr>
        <p:spPr>
          <a:xfrm>
            <a:off x="-6618" y="156400"/>
            <a:ext cx="8889500" cy="517022"/>
          </a:xfrm>
          <a:prstGeom prst="rect">
            <a:avLst/>
          </a:prstGeom>
          <a:solidFill>
            <a:srgbClr val="7C964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0" algn="r">
              <a:defRPr sz="1800"/>
            </a:pPr>
            <a:r>
              <a:rPr lang="pt-BR" sz="2400" dirty="0" smtClean="0">
                <a:solidFill>
                  <a:srgbClr val="FFFFFF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PROCESSO </a:t>
            </a:r>
            <a:r>
              <a:rPr lang="pt-BR" sz="2400" dirty="0" smtClean="0">
                <a:solidFill>
                  <a:srgbClr val="7C9647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.</a:t>
            </a:r>
            <a:endParaRPr sz="2400" dirty="0">
              <a:solidFill>
                <a:srgbClr val="7C9647"/>
              </a:solidFill>
              <a:latin typeface="SquareSlab711 Lt BT"/>
              <a:ea typeface="SquareSlab711 Lt BT"/>
              <a:cs typeface="SquareSlab711 Lt BT"/>
              <a:sym typeface="SquareSlab711 Lt BT"/>
            </a:endParaRPr>
          </a:p>
        </p:txBody>
      </p:sp>
      <p:sp>
        <p:nvSpPr>
          <p:cNvPr id="103" name="Shape 103"/>
          <p:cNvSpPr/>
          <p:nvPr/>
        </p:nvSpPr>
        <p:spPr>
          <a:xfrm>
            <a:off x="1068574" y="6101610"/>
            <a:ext cx="6739117" cy="755117"/>
          </a:xfrm>
          <a:prstGeom prst="rect">
            <a:avLst/>
          </a:prstGeom>
          <a:solidFill>
            <a:srgbClr val="FFFFFF">
              <a:alpha val="50472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6" name="Picture 2" descr="C:\Users\DesafiosComplexos\Downloads\AEF_EF.Adultos_Processo.Projeto_15.10.0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115" b="-2115"/>
          <a:stretch/>
        </p:blipFill>
        <p:spPr bwMode="auto">
          <a:xfrm>
            <a:off x="236061" y="2072110"/>
            <a:ext cx="8693120" cy="2121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own Arrow 1"/>
          <p:cNvSpPr/>
          <p:nvPr/>
        </p:nvSpPr>
        <p:spPr>
          <a:xfrm>
            <a:off x="2817469" y="3985600"/>
            <a:ext cx="131385" cy="642365"/>
          </a:xfrm>
          <a:prstGeom prst="downArrow">
            <a:avLst/>
          </a:prstGeom>
          <a:solidFill>
            <a:srgbClr val="FF6600"/>
          </a:solidFill>
          <a:ln w="25400" cap="flat">
            <a:solidFill>
              <a:srgbClr val="FF66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4999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72955" y="4648270"/>
            <a:ext cx="5415965" cy="120032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ju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800" b="0" i="0" u="none" strike="noStrike" cap="none" spc="0" normalizeH="0" baseline="0" dirty="0" smtClean="0">
                <a:ln>
                  <a:noFill/>
                </a:ln>
                <a:solidFill>
                  <a:srgbClr val="535353"/>
                </a:solidFill>
                <a:effectLst/>
                <a:uFillTx/>
                <a:sym typeface="Calibri"/>
              </a:rPr>
              <a:t>Validar proposta da</a:t>
            </a:r>
            <a:r>
              <a:rPr kumimoji="0" lang="pt-BR" sz="1800" b="0" i="0" u="none" strike="noStrike" cap="none" spc="0" normalizeH="0" dirty="0" smtClean="0">
                <a:ln>
                  <a:noFill/>
                </a:ln>
                <a:solidFill>
                  <a:srgbClr val="535353"/>
                </a:solidFill>
                <a:effectLst/>
                <a:uFillTx/>
                <a:sym typeface="Calibri"/>
              </a:rPr>
              <a:t> tecnologia social, identificando          pontos críticos, refinando a solução e mensurando os       </a:t>
            </a:r>
            <a:r>
              <a:rPr lang="pt-BR" sz="1800" dirty="0" smtClean="0">
                <a:solidFill>
                  <a:srgbClr val="535353"/>
                </a:solidFill>
              </a:rPr>
              <a:t>resultados em termos dos conhecimento definidos e </a:t>
            </a:r>
          </a:p>
          <a:p>
            <a:pPr marL="0" marR="0" indent="0" algn="just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solidFill>
                  <a:srgbClr val="535353"/>
                </a:solidFill>
              </a:rPr>
              <a:t>d</a:t>
            </a:r>
            <a:r>
              <a:rPr lang="pt-BR" sz="1800" dirty="0" smtClean="0">
                <a:solidFill>
                  <a:srgbClr val="535353"/>
                </a:solidFill>
              </a:rPr>
              <a:t>as mudança de comportamento</a:t>
            </a:r>
            <a:r>
              <a:rPr lang="pt-BR" sz="1800" dirty="0">
                <a:solidFill>
                  <a:srgbClr val="535353"/>
                </a:solidFill>
              </a:rPr>
              <a:t> </a:t>
            </a:r>
            <a:r>
              <a:rPr lang="pt-BR" sz="1800" dirty="0" smtClean="0">
                <a:solidFill>
                  <a:srgbClr val="535353"/>
                </a:solidFill>
              </a:rPr>
              <a:t>esperadas.</a:t>
            </a:r>
            <a:endParaRPr kumimoji="0" lang="pt-BR" sz="1800" b="0" i="0" u="none" strike="noStrike" cap="none" spc="0" normalizeH="0" baseline="0" dirty="0">
              <a:ln>
                <a:noFill/>
              </a:ln>
              <a:solidFill>
                <a:srgbClr val="535353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62967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>
            <a:off x="-7938" y="25185"/>
            <a:ext cx="9159876" cy="607642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57200">
              <a:defRPr sz="1800"/>
            </a:pPr>
            <a:endParaRPr dirty="0"/>
          </a:p>
        </p:txBody>
      </p:sp>
      <p:sp>
        <p:nvSpPr>
          <p:cNvPr id="103" name="Shape 103"/>
          <p:cNvSpPr/>
          <p:nvPr/>
        </p:nvSpPr>
        <p:spPr>
          <a:xfrm>
            <a:off x="1068574" y="6101610"/>
            <a:ext cx="6739117" cy="755117"/>
          </a:xfrm>
          <a:prstGeom prst="rect">
            <a:avLst/>
          </a:prstGeom>
          <a:solidFill>
            <a:srgbClr val="FFFFFF">
              <a:alpha val="50472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7" name="Group 39"/>
          <p:cNvGrpSpPr/>
          <p:nvPr/>
        </p:nvGrpSpPr>
        <p:grpSpPr>
          <a:xfrm>
            <a:off x="-20569" y="-3992"/>
            <a:ext cx="9185139" cy="624224"/>
            <a:chOff x="-1" y="-1"/>
            <a:chExt cx="13063307" cy="887783"/>
          </a:xfrm>
        </p:grpSpPr>
        <p:sp>
          <p:nvSpPr>
            <p:cNvPr id="8" name="Shape 37"/>
            <p:cNvSpPr/>
            <p:nvPr/>
          </p:nvSpPr>
          <p:spPr>
            <a:xfrm>
              <a:off x="-1" y="-1"/>
              <a:ext cx="13063307" cy="887783"/>
            </a:xfrm>
            <a:prstGeom prst="rect">
              <a:avLst/>
            </a:prstGeom>
            <a:solidFill>
              <a:srgbClr val="7C9647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r" defTabSz="642915">
                <a:defRPr sz="3400">
                  <a:solidFill>
                    <a:srgbClr val="FFFFFF"/>
                  </a:solidFill>
                  <a:latin typeface="SquareSlab711 Lt BT"/>
                  <a:ea typeface="SquareSlab711 Lt BT"/>
                  <a:cs typeface="SquareSlab711 Lt BT"/>
                  <a:sym typeface="SquareSlab711 Lt BT"/>
                </a:defRPr>
              </a:pPr>
              <a:endParaRPr sz="2391"/>
            </a:p>
          </p:txBody>
        </p:sp>
        <p:sp>
          <p:nvSpPr>
            <p:cNvPr id="9" name="Shape 38"/>
            <p:cNvSpPr/>
            <p:nvPr/>
          </p:nvSpPr>
          <p:spPr>
            <a:xfrm>
              <a:off x="-1" y="182258"/>
              <a:ext cx="13063307" cy="5232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algn="r" defTabSz="642915">
                <a:defRPr sz="1800"/>
              </a:pPr>
              <a:r>
                <a:rPr lang="pt-BR" sz="2391" dirty="0" smtClean="0">
                  <a:solidFill>
                    <a:srgbClr val="FFFFFF"/>
                  </a:solidFill>
                  <a:latin typeface="SquareSlab711 Lt BT"/>
                  <a:ea typeface="SquareSlab711 Lt BT"/>
                  <a:cs typeface="SquareSlab711 Lt BT"/>
                  <a:sym typeface="SquareSlab711 Lt BT"/>
                </a:rPr>
                <a:t>PROPOSTA DE TS</a:t>
              </a:r>
              <a:endParaRPr sz="2391" dirty="0">
                <a:solidFill>
                  <a:srgbClr val="FFFFFF"/>
                </a:solidFill>
                <a:latin typeface="SquareSlab711 Lt BT"/>
                <a:ea typeface="SquareSlab711 Lt BT"/>
                <a:cs typeface="SquareSlab711 Lt BT"/>
                <a:sym typeface="SquareSlab711 Lt BT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117677" y="1428812"/>
            <a:ext cx="7115755" cy="378564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spc="0" normalizeH="0" baseline="0" dirty="0" smtClean="0">
                <a:ln>
                  <a:noFill/>
                </a:ln>
                <a:solidFill>
                  <a:srgbClr val="535353"/>
                </a:solidFill>
                <a:effectLst/>
                <a:uFillTx/>
                <a:sym typeface="Calibri"/>
              </a:rPr>
              <a:t>Um conjunto coordenado de </a:t>
            </a:r>
            <a:r>
              <a:rPr lang="pt-BR" b="1" dirty="0" smtClean="0">
                <a:solidFill>
                  <a:srgbClr val="535353"/>
                </a:solidFill>
              </a:rPr>
              <a:t>informações práticas </a:t>
            </a:r>
            <a:r>
              <a:rPr lang="pt-BR" dirty="0" smtClean="0">
                <a:solidFill>
                  <a:srgbClr val="535353"/>
                </a:solidFill>
              </a:rPr>
              <a:t>e       </a:t>
            </a:r>
            <a:r>
              <a:rPr lang="pt-BR" b="1" dirty="0" smtClean="0">
                <a:solidFill>
                  <a:srgbClr val="535353"/>
                </a:solidFill>
              </a:rPr>
              <a:t>instrumentos para o dia a dia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pt-BR" dirty="0">
              <a:solidFill>
                <a:srgbClr val="535353"/>
              </a:solidFill>
            </a:endParaRP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dirty="0" smtClean="0">
                <a:solidFill>
                  <a:srgbClr val="535353"/>
                </a:solidFill>
              </a:rPr>
              <a:t>Possível de ser </a:t>
            </a:r>
            <a:r>
              <a:rPr lang="pt-BR" b="1" dirty="0" smtClean="0">
                <a:solidFill>
                  <a:srgbClr val="535353"/>
                </a:solidFill>
              </a:rPr>
              <a:t>aplicado em diferentes formatos, canais  e níveis de profundidade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pt-BR" dirty="0" smtClean="0">
              <a:solidFill>
                <a:srgbClr val="535353"/>
              </a:solidFill>
            </a:endParaRP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dirty="0">
                <a:solidFill>
                  <a:srgbClr val="535353"/>
                </a:solidFill>
              </a:rPr>
              <a:t>Q</a:t>
            </a:r>
            <a:r>
              <a:rPr lang="pt-BR" dirty="0" smtClean="0">
                <a:solidFill>
                  <a:srgbClr val="535353"/>
                </a:solidFill>
              </a:rPr>
              <a:t>ue apoiem os aposentados - </a:t>
            </a:r>
            <a:r>
              <a:rPr lang="pt-BR" b="1" dirty="0" smtClean="0">
                <a:solidFill>
                  <a:srgbClr val="535353"/>
                </a:solidFill>
              </a:rPr>
              <a:t>endividados ou não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pt-BR" dirty="0" smtClean="0">
              <a:solidFill>
                <a:srgbClr val="535353"/>
              </a:solidFill>
            </a:endParaRP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BR" dirty="0" smtClean="0">
                <a:solidFill>
                  <a:srgbClr val="535353"/>
                </a:solidFill>
              </a:rPr>
              <a:t>    Em suas </a:t>
            </a:r>
            <a:r>
              <a:rPr lang="pt-BR" b="1" dirty="0" smtClean="0">
                <a:solidFill>
                  <a:srgbClr val="535353"/>
                </a:solidFill>
              </a:rPr>
              <a:t>escolhas financeiras</a:t>
            </a:r>
            <a:r>
              <a:rPr lang="pt-BR" dirty="0" smtClean="0">
                <a:solidFill>
                  <a:srgbClr val="535353"/>
                </a:solidFill>
              </a:rPr>
              <a:t>, na busca de uma vida    saudável nesta fase da vida.</a:t>
            </a:r>
            <a:endParaRPr kumimoji="0" lang="pt-BR" b="0" i="0" u="none" strike="noStrike" cap="none" spc="0" normalizeH="0" baseline="0" dirty="0">
              <a:ln>
                <a:noFill/>
              </a:ln>
              <a:solidFill>
                <a:srgbClr val="535353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78088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>
            <a:off x="-15876" y="0"/>
            <a:ext cx="9159876" cy="607642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457200">
              <a:defRPr sz="1800"/>
            </a:pPr>
            <a:endParaRPr dirty="0"/>
          </a:p>
        </p:txBody>
      </p:sp>
      <p:sp>
        <p:nvSpPr>
          <p:cNvPr id="103" name="Shape 103"/>
          <p:cNvSpPr/>
          <p:nvPr/>
        </p:nvSpPr>
        <p:spPr>
          <a:xfrm>
            <a:off x="1068574" y="6101610"/>
            <a:ext cx="6739117" cy="755117"/>
          </a:xfrm>
          <a:prstGeom prst="rect">
            <a:avLst/>
          </a:prstGeom>
          <a:solidFill>
            <a:srgbClr val="FFFFFF">
              <a:alpha val="50472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" name="Shape 102"/>
          <p:cNvSpPr/>
          <p:nvPr/>
        </p:nvSpPr>
        <p:spPr>
          <a:xfrm>
            <a:off x="-6618" y="156400"/>
            <a:ext cx="8889500" cy="517022"/>
          </a:xfrm>
          <a:prstGeom prst="rect">
            <a:avLst/>
          </a:prstGeom>
          <a:solidFill>
            <a:srgbClr val="7C964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0" algn="r">
              <a:defRPr sz="1800"/>
            </a:pPr>
            <a:r>
              <a:rPr lang="pt-BR" sz="2400" dirty="0" smtClean="0">
                <a:solidFill>
                  <a:srgbClr val="FFFFFF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APLICAÇÃO DA TECNOLOGIA SOCIAL </a:t>
            </a:r>
            <a:r>
              <a:rPr lang="pt-BR" sz="2400" dirty="0" smtClean="0">
                <a:solidFill>
                  <a:srgbClr val="7C9647"/>
                </a:solidFill>
                <a:latin typeface="SquareSlab711 Lt BT"/>
                <a:ea typeface="SquareSlab711 Lt BT"/>
                <a:cs typeface="SquareSlab711 Lt BT"/>
                <a:sym typeface="SquareSlab711 Lt BT"/>
              </a:rPr>
              <a:t>.</a:t>
            </a:r>
            <a:endParaRPr sz="2400" dirty="0">
              <a:solidFill>
                <a:srgbClr val="7C9647"/>
              </a:solidFill>
              <a:latin typeface="SquareSlab711 Lt BT"/>
              <a:ea typeface="SquareSlab711 Lt BT"/>
              <a:cs typeface="SquareSlab711 Lt BT"/>
              <a:sym typeface="SquareSlab711 Lt BT"/>
            </a:endParaRPr>
          </a:p>
        </p:txBody>
      </p:sp>
      <p:sp>
        <p:nvSpPr>
          <p:cNvPr id="15" name="Shape 100"/>
          <p:cNvSpPr/>
          <p:nvPr/>
        </p:nvSpPr>
        <p:spPr>
          <a:xfrm>
            <a:off x="584370" y="2660164"/>
            <a:ext cx="1354602" cy="1140036"/>
          </a:xfrm>
          <a:prstGeom prst="rect">
            <a:avLst/>
          </a:prstGeom>
          <a:solidFill>
            <a:srgbClr val="7B964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1600">
                <a:solidFill>
                  <a:srgbClr val="7B9647"/>
                </a:solidFill>
              </a:defRPr>
            </a:pPr>
            <a:endParaRPr/>
          </a:p>
        </p:txBody>
      </p:sp>
      <p:sp>
        <p:nvSpPr>
          <p:cNvPr id="16" name="Shape 101"/>
          <p:cNvSpPr/>
          <p:nvPr/>
        </p:nvSpPr>
        <p:spPr>
          <a:xfrm>
            <a:off x="642020" y="2687371"/>
            <a:ext cx="1257136" cy="10856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 anchor="ctr"/>
          <a:lstStyle>
            <a:lvl1pPr algn="ctr">
              <a:defRPr sz="1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600" b="1">
                <a:solidFill>
                  <a:srgbClr val="FFFFFF"/>
                </a:solidFill>
              </a:rPr>
              <a:t>Validar e compreender a situação financeira</a:t>
            </a:r>
          </a:p>
        </p:txBody>
      </p:sp>
      <p:sp>
        <p:nvSpPr>
          <p:cNvPr id="17" name="Shape 102"/>
          <p:cNvSpPr/>
          <p:nvPr/>
        </p:nvSpPr>
        <p:spPr>
          <a:xfrm>
            <a:off x="2622176" y="2660164"/>
            <a:ext cx="1354602" cy="1140036"/>
          </a:xfrm>
          <a:prstGeom prst="rect">
            <a:avLst/>
          </a:prstGeom>
          <a:solidFill>
            <a:srgbClr val="7B964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1600">
                <a:solidFill>
                  <a:srgbClr val="7B9647"/>
                </a:solidFill>
              </a:defRPr>
            </a:pPr>
            <a:endParaRPr/>
          </a:p>
        </p:txBody>
      </p:sp>
      <p:sp>
        <p:nvSpPr>
          <p:cNvPr id="18" name="Shape 103"/>
          <p:cNvSpPr/>
          <p:nvPr/>
        </p:nvSpPr>
        <p:spPr>
          <a:xfrm>
            <a:off x="2679826" y="2949579"/>
            <a:ext cx="1257137" cy="561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ctr">
              <a:defRPr sz="1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600" b="1">
                <a:solidFill>
                  <a:srgbClr val="FFFFFF"/>
                </a:solidFill>
              </a:rPr>
              <a:t>Identificar alternativas</a:t>
            </a:r>
          </a:p>
        </p:txBody>
      </p:sp>
      <p:sp>
        <p:nvSpPr>
          <p:cNvPr id="19" name="Shape 104"/>
          <p:cNvSpPr/>
          <p:nvPr/>
        </p:nvSpPr>
        <p:spPr>
          <a:xfrm>
            <a:off x="4734171" y="1233951"/>
            <a:ext cx="1354602" cy="1140036"/>
          </a:xfrm>
          <a:prstGeom prst="rect">
            <a:avLst/>
          </a:prstGeom>
          <a:solidFill>
            <a:srgbClr val="7B964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1600">
                <a:solidFill>
                  <a:srgbClr val="7B9647"/>
                </a:solidFill>
              </a:defRPr>
            </a:pPr>
            <a:endParaRPr/>
          </a:p>
        </p:txBody>
      </p:sp>
      <p:sp>
        <p:nvSpPr>
          <p:cNvPr id="20" name="Shape 105"/>
          <p:cNvSpPr/>
          <p:nvPr/>
        </p:nvSpPr>
        <p:spPr>
          <a:xfrm>
            <a:off x="4791821" y="1523366"/>
            <a:ext cx="1257136" cy="561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0" algn="ctr">
              <a:defRPr sz="1800"/>
            </a:pPr>
            <a:r>
              <a:rPr sz="1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Redução de</a:t>
            </a:r>
          </a:p>
          <a:p>
            <a:pPr lvl="0" algn="ctr">
              <a:defRPr sz="1800"/>
            </a:pPr>
            <a:r>
              <a:rPr sz="1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gastos</a:t>
            </a:r>
          </a:p>
        </p:txBody>
      </p:sp>
      <p:sp>
        <p:nvSpPr>
          <p:cNvPr id="21" name="Shape 106"/>
          <p:cNvSpPr/>
          <p:nvPr/>
        </p:nvSpPr>
        <p:spPr>
          <a:xfrm>
            <a:off x="4734171" y="2660164"/>
            <a:ext cx="1354602" cy="1140036"/>
          </a:xfrm>
          <a:prstGeom prst="rect">
            <a:avLst/>
          </a:prstGeom>
          <a:solidFill>
            <a:srgbClr val="7B964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1600">
                <a:solidFill>
                  <a:srgbClr val="7B9647"/>
                </a:solidFill>
              </a:defRPr>
            </a:pPr>
            <a:endParaRPr/>
          </a:p>
        </p:txBody>
      </p:sp>
      <p:sp>
        <p:nvSpPr>
          <p:cNvPr id="22" name="Shape 107"/>
          <p:cNvSpPr/>
          <p:nvPr/>
        </p:nvSpPr>
        <p:spPr>
          <a:xfrm>
            <a:off x="4677817" y="3080683"/>
            <a:ext cx="1494839" cy="298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ctr">
              <a:defRPr sz="1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600" b="1">
                <a:solidFill>
                  <a:srgbClr val="FFFFFF"/>
                </a:solidFill>
              </a:rPr>
              <a:t>Endividamento</a:t>
            </a:r>
          </a:p>
        </p:txBody>
      </p:sp>
      <p:sp>
        <p:nvSpPr>
          <p:cNvPr id="24" name="Shape 108"/>
          <p:cNvSpPr/>
          <p:nvPr/>
        </p:nvSpPr>
        <p:spPr>
          <a:xfrm>
            <a:off x="4734171" y="4086377"/>
            <a:ext cx="1354602" cy="1140035"/>
          </a:xfrm>
          <a:prstGeom prst="rect">
            <a:avLst/>
          </a:prstGeom>
          <a:solidFill>
            <a:srgbClr val="7B964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1600">
                <a:solidFill>
                  <a:srgbClr val="7B9647"/>
                </a:solidFill>
              </a:defRPr>
            </a:pPr>
            <a:endParaRPr/>
          </a:p>
        </p:txBody>
      </p:sp>
      <p:sp>
        <p:nvSpPr>
          <p:cNvPr id="25" name="Shape 109"/>
          <p:cNvSpPr/>
          <p:nvPr/>
        </p:nvSpPr>
        <p:spPr>
          <a:xfrm>
            <a:off x="4791821" y="4375791"/>
            <a:ext cx="1257136" cy="561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0" algn="ctr">
              <a:defRPr sz="1800"/>
            </a:pPr>
            <a:r>
              <a:rPr sz="1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Geração de</a:t>
            </a:r>
          </a:p>
          <a:p>
            <a:pPr lvl="0" algn="ctr">
              <a:defRPr sz="1800"/>
            </a:pPr>
            <a:r>
              <a:rPr sz="1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renda extra</a:t>
            </a:r>
          </a:p>
        </p:txBody>
      </p:sp>
      <p:sp>
        <p:nvSpPr>
          <p:cNvPr id="26" name="Shape 110"/>
          <p:cNvSpPr/>
          <p:nvPr/>
        </p:nvSpPr>
        <p:spPr>
          <a:xfrm>
            <a:off x="6805894" y="1235569"/>
            <a:ext cx="1354601" cy="482367"/>
          </a:xfrm>
          <a:prstGeom prst="rect">
            <a:avLst/>
          </a:prstGeom>
          <a:solidFill>
            <a:srgbClr val="7B964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1600">
                <a:solidFill>
                  <a:srgbClr val="7B9647"/>
                </a:solidFill>
              </a:defRPr>
            </a:pPr>
            <a:endParaRPr/>
          </a:p>
        </p:txBody>
      </p:sp>
      <p:sp>
        <p:nvSpPr>
          <p:cNvPr id="27" name="Shape 111"/>
          <p:cNvSpPr/>
          <p:nvPr/>
        </p:nvSpPr>
        <p:spPr>
          <a:xfrm>
            <a:off x="6863543" y="1323145"/>
            <a:ext cx="1257137" cy="298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ctr">
              <a:defRPr sz="1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600" b="1">
                <a:solidFill>
                  <a:srgbClr val="FFFFFF"/>
                </a:solidFill>
              </a:rPr>
              <a:t>Reservas</a:t>
            </a:r>
          </a:p>
        </p:txBody>
      </p:sp>
      <p:sp>
        <p:nvSpPr>
          <p:cNvPr id="28" name="Shape 112"/>
          <p:cNvSpPr/>
          <p:nvPr/>
        </p:nvSpPr>
        <p:spPr>
          <a:xfrm>
            <a:off x="6805894" y="1891754"/>
            <a:ext cx="1354601" cy="490583"/>
          </a:xfrm>
          <a:prstGeom prst="rect">
            <a:avLst/>
          </a:prstGeom>
          <a:solidFill>
            <a:srgbClr val="7B964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1600">
                <a:solidFill>
                  <a:srgbClr val="7B9647"/>
                </a:solidFill>
              </a:defRPr>
            </a:pPr>
            <a:endParaRPr/>
          </a:p>
        </p:txBody>
      </p:sp>
      <p:sp>
        <p:nvSpPr>
          <p:cNvPr id="29" name="Shape 113"/>
          <p:cNvSpPr/>
          <p:nvPr/>
        </p:nvSpPr>
        <p:spPr>
          <a:xfrm>
            <a:off x="6863543" y="1850742"/>
            <a:ext cx="1257137" cy="572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0" algn="ctr">
              <a:spcBef>
                <a:spcPts val="100"/>
              </a:spcBef>
              <a:defRPr sz="1800"/>
            </a:pPr>
            <a:r>
              <a:rPr sz="1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Economia </a:t>
            </a:r>
          </a:p>
          <a:p>
            <a:pPr lvl="0" algn="ctr">
              <a:spcBef>
                <a:spcPts val="100"/>
              </a:spcBef>
              <a:defRPr sz="1800"/>
            </a:pPr>
            <a:r>
              <a:rPr sz="1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Doméstica</a:t>
            </a:r>
          </a:p>
        </p:txBody>
      </p:sp>
      <p:sp>
        <p:nvSpPr>
          <p:cNvPr id="30" name="Shape 114"/>
          <p:cNvSpPr/>
          <p:nvPr/>
        </p:nvSpPr>
        <p:spPr>
          <a:xfrm>
            <a:off x="6805894" y="2636292"/>
            <a:ext cx="1354601" cy="482366"/>
          </a:xfrm>
          <a:prstGeom prst="rect">
            <a:avLst/>
          </a:prstGeom>
          <a:solidFill>
            <a:srgbClr val="7B964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1600">
                <a:solidFill>
                  <a:srgbClr val="7B9647"/>
                </a:solidFill>
              </a:defRPr>
            </a:pPr>
            <a:endParaRPr/>
          </a:p>
        </p:txBody>
      </p:sp>
      <p:sp>
        <p:nvSpPr>
          <p:cNvPr id="31" name="Shape 115"/>
          <p:cNvSpPr/>
          <p:nvPr/>
        </p:nvSpPr>
        <p:spPr>
          <a:xfrm>
            <a:off x="6863543" y="2723868"/>
            <a:ext cx="1257137" cy="298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ctr">
              <a:defRPr sz="1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600" b="1">
                <a:solidFill>
                  <a:srgbClr val="FFFFFF"/>
                </a:solidFill>
              </a:rPr>
              <a:t>Direitos</a:t>
            </a:r>
          </a:p>
        </p:txBody>
      </p:sp>
      <p:sp>
        <p:nvSpPr>
          <p:cNvPr id="32" name="Shape 116"/>
          <p:cNvSpPr/>
          <p:nvPr/>
        </p:nvSpPr>
        <p:spPr>
          <a:xfrm>
            <a:off x="6805894" y="3292477"/>
            <a:ext cx="1354601" cy="490582"/>
          </a:xfrm>
          <a:prstGeom prst="rect">
            <a:avLst/>
          </a:prstGeom>
          <a:solidFill>
            <a:srgbClr val="7B964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1600">
                <a:solidFill>
                  <a:srgbClr val="7B9647"/>
                </a:solidFill>
              </a:defRPr>
            </a:pPr>
            <a:endParaRPr/>
          </a:p>
        </p:txBody>
      </p:sp>
      <p:sp>
        <p:nvSpPr>
          <p:cNvPr id="33" name="Shape 117"/>
          <p:cNvSpPr/>
          <p:nvPr/>
        </p:nvSpPr>
        <p:spPr>
          <a:xfrm>
            <a:off x="6863543" y="3257165"/>
            <a:ext cx="1257137" cy="561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ctr">
              <a:spcBef>
                <a:spcPts val="100"/>
              </a:spcBef>
              <a:defRPr sz="1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600" b="1">
                <a:solidFill>
                  <a:srgbClr val="FFFFFF"/>
                </a:solidFill>
              </a:rPr>
              <a:t>Controle de dívidas</a:t>
            </a:r>
          </a:p>
        </p:txBody>
      </p:sp>
      <p:sp>
        <p:nvSpPr>
          <p:cNvPr id="34" name="Shape 118"/>
          <p:cNvSpPr/>
          <p:nvPr/>
        </p:nvSpPr>
        <p:spPr>
          <a:xfrm>
            <a:off x="6116156" y="1476752"/>
            <a:ext cx="630090" cy="1"/>
          </a:xfrm>
          <a:prstGeom prst="line">
            <a:avLst/>
          </a:prstGeom>
          <a:ln w="76200">
            <a:solidFill>
              <a:srgbClr val="A7A7A7"/>
            </a:solidFill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  <a:endParaRPr/>
          </a:p>
        </p:txBody>
      </p:sp>
      <p:sp>
        <p:nvSpPr>
          <p:cNvPr id="35" name="Shape 119"/>
          <p:cNvSpPr/>
          <p:nvPr/>
        </p:nvSpPr>
        <p:spPr>
          <a:xfrm>
            <a:off x="3999911" y="3268773"/>
            <a:ext cx="745043" cy="1"/>
          </a:xfrm>
          <a:prstGeom prst="line">
            <a:avLst/>
          </a:prstGeom>
          <a:ln w="76200">
            <a:solidFill>
              <a:srgbClr val="A7A7A7"/>
            </a:solidFill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  <a:endParaRPr/>
          </a:p>
        </p:txBody>
      </p:sp>
      <p:sp>
        <p:nvSpPr>
          <p:cNvPr id="36" name="Shape 120"/>
          <p:cNvSpPr/>
          <p:nvPr/>
        </p:nvSpPr>
        <p:spPr>
          <a:xfrm>
            <a:off x="4126282" y="1816923"/>
            <a:ext cx="598975" cy="1465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63500">
            <a:solidFill>
              <a:srgbClr val="A7A7A7"/>
            </a:solidFill>
            <a:tailEnd type="arrow"/>
          </a:ln>
        </p:spPr>
        <p:txBody>
          <a:bodyPr lIns="0" tIns="0" rIns="0" bIns="0"/>
          <a:lstStyle/>
          <a:p>
            <a:pPr lvl="0" defTabSz="457200">
              <a:defRPr sz="1200">
                <a:solidFill>
                  <a:srgbClr val="A7A7A7"/>
                </a:solidFill>
              </a:defRPr>
            </a:pPr>
            <a:endParaRPr/>
          </a:p>
        </p:txBody>
      </p:sp>
      <p:sp>
        <p:nvSpPr>
          <p:cNvPr id="37" name="Shape 121"/>
          <p:cNvSpPr/>
          <p:nvPr/>
        </p:nvSpPr>
        <p:spPr>
          <a:xfrm>
            <a:off x="4126282" y="3157671"/>
            <a:ext cx="598975" cy="1465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63500">
            <a:solidFill>
              <a:srgbClr val="A7A7A7"/>
            </a:solidFill>
            <a:tailEnd type="arrow"/>
          </a:ln>
        </p:spPr>
        <p:txBody>
          <a:bodyPr lIns="0" tIns="0" rIns="0" bIns="0"/>
          <a:lstStyle/>
          <a:p>
            <a:pPr lvl="0" defTabSz="457200">
              <a:defRPr sz="1200">
                <a:solidFill>
                  <a:srgbClr val="A7A7A7"/>
                </a:solidFill>
              </a:defRPr>
            </a:pPr>
            <a:endParaRPr/>
          </a:p>
        </p:txBody>
      </p:sp>
      <p:sp>
        <p:nvSpPr>
          <p:cNvPr id="38" name="Shape 122"/>
          <p:cNvSpPr/>
          <p:nvPr/>
        </p:nvSpPr>
        <p:spPr>
          <a:xfrm>
            <a:off x="6132288" y="2137045"/>
            <a:ext cx="630090" cy="1"/>
          </a:xfrm>
          <a:prstGeom prst="line">
            <a:avLst/>
          </a:prstGeom>
          <a:ln w="76200">
            <a:solidFill>
              <a:srgbClr val="A7A7A7"/>
            </a:solidFill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  <a:endParaRPr/>
          </a:p>
        </p:txBody>
      </p:sp>
      <p:sp>
        <p:nvSpPr>
          <p:cNvPr id="39" name="Shape 123"/>
          <p:cNvSpPr/>
          <p:nvPr/>
        </p:nvSpPr>
        <p:spPr>
          <a:xfrm>
            <a:off x="6108090" y="2900035"/>
            <a:ext cx="630090" cy="1"/>
          </a:xfrm>
          <a:prstGeom prst="line">
            <a:avLst/>
          </a:prstGeom>
          <a:ln w="76200">
            <a:solidFill>
              <a:srgbClr val="A7A7A7"/>
            </a:solidFill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  <a:endParaRPr/>
          </a:p>
        </p:txBody>
      </p:sp>
      <p:sp>
        <p:nvSpPr>
          <p:cNvPr id="40" name="Shape 124"/>
          <p:cNvSpPr/>
          <p:nvPr/>
        </p:nvSpPr>
        <p:spPr>
          <a:xfrm>
            <a:off x="6124222" y="3560328"/>
            <a:ext cx="630090" cy="1"/>
          </a:xfrm>
          <a:prstGeom prst="line">
            <a:avLst/>
          </a:prstGeom>
          <a:ln w="76200">
            <a:solidFill>
              <a:srgbClr val="A7A7A7"/>
            </a:solidFill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  <a:endParaRPr/>
          </a:p>
        </p:txBody>
      </p:sp>
      <p:sp>
        <p:nvSpPr>
          <p:cNvPr id="41" name="Shape 125"/>
          <p:cNvSpPr/>
          <p:nvPr/>
        </p:nvSpPr>
        <p:spPr>
          <a:xfrm>
            <a:off x="1964703" y="3230181"/>
            <a:ext cx="630089" cy="1"/>
          </a:xfrm>
          <a:prstGeom prst="line">
            <a:avLst/>
          </a:prstGeom>
          <a:ln w="76200">
            <a:solidFill>
              <a:srgbClr val="A7A7A7"/>
            </a:solidFill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  <a:endParaRPr/>
          </a:p>
        </p:txBody>
      </p:sp>
      <p:sp>
        <p:nvSpPr>
          <p:cNvPr id="42" name="Shape 126"/>
          <p:cNvSpPr/>
          <p:nvPr/>
        </p:nvSpPr>
        <p:spPr>
          <a:xfrm>
            <a:off x="265802" y="938687"/>
            <a:ext cx="8612396" cy="4718633"/>
          </a:xfrm>
          <a:prstGeom prst="rect">
            <a:avLst/>
          </a:prstGeom>
          <a:ln w="38100">
            <a:solidFill>
              <a:srgbClr val="A7A7A7"/>
            </a:solidFill>
            <a:prstDash val="sysDot"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50" name="Shape 127"/>
          <p:cNvSpPr/>
          <p:nvPr/>
        </p:nvSpPr>
        <p:spPr>
          <a:xfrm>
            <a:off x="7323196" y="5400419"/>
            <a:ext cx="1354602" cy="490582"/>
          </a:xfrm>
          <a:prstGeom prst="rect">
            <a:avLst/>
          </a:prstGeom>
          <a:solidFill>
            <a:srgbClr val="7B964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1600">
                <a:solidFill>
                  <a:srgbClr val="7B9647"/>
                </a:solidFill>
              </a:defRPr>
            </a:pPr>
            <a:endParaRPr/>
          </a:p>
        </p:txBody>
      </p:sp>
      <p:sp>
        <p:nvSpPr>
          <p:cNvPr id="51" name="Shape 128"/>
          <p:cNvSpPr/>
          <p:nvPr/>
        </p:nvSpPr>
        <p:spPr>
          <a:xfrm>
            <a:off x="7380846" y="5359407"/>
            <a:ext cx="1257137" cy="572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0" algn="ctr">
              <a:spcBef>
                <a:spcPts val="100"/>
              </a:spcBef>
              <a:defRPr sz="1800"/>
            </a:pPr>
            <a:r>
              <a:rPr sz="1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Relações</a:t>
            </a:r>
          </a:p>
          <a:p>
            <a:pPr lvl="0" algn="ctr">
              <a:spcBef>
                <a:spcPts val="100"/>
              </a:spcBef>
              <a:defRPr sz="1800"/>
            </a:pPr>
            <a:r>
              <a:rPr sz="1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familiares</a:t>
            </a:r>
          </a:p>
        </p:txBody>
      </p:sp>
    </p:spTree>
    <p:extLst>
      <p:ext uri="{BB962C8B-B14F-4D97-AF65-F5344CB8AC3E}">
        <p14:creationId xmlns:p14="http://schemas.microsoft.com/office/powerpoint/2010/main" val="26266135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8F8F8F"/>
      </a:accent3>
      <a:accent4>
        <a:srgbClr val="707070"/>
      </a:accent4>
      <a:accent5>
        <a:srgbClr val="B2C0D9"/>
      </a:accent5>
      <a:accent6>
        <a:srgbClr val="AE48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4999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4999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4999"/>
            </a:srgbClr>
          </a:outerShdw>
        </a:effectLst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8F8F8F"/>
      </a:accent3>
      <a:accent4>
        <a:srgbClr val="707070"/>
      </a:accent4>
      <a:accent5>
        <a:srgbClr val="B2C0D9"/>
      </a:accent5>
      <a:accent6>
        <a:srgbClr val="AE48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4999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4999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4999"/>
            </a:srgbClr>
          </a:outerShdw>
        </a:effectLst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10708</TotalTime>
  <Words>686</Words>
  <Application>Microsoft Office PowerPoint</Application>
  <PresentationFormat>Apresentação na tela (4:3)</PresentationFormat>
  <Paragraphs>286</Paragraphs>
  <Slides>19</Slides>
  <Notes>4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5" baseType="lpstr">
      <vt:lpstr>Arial</vt:lpstr>
      <vt:lpstr>Calibri</vt:lpstr>
      <vt:lpstr>Helvetica</vt:lpstr>
      <vt:lpstr>Helvetica Neue</vt:lpstr>
      <vt:lpstr>SquareSlab711 Lt BT</vt:lpstr>
      <vt:lpstr>Default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MUITO AGRADECIDOS!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Gabriela Sofia Antonio</dc:creator>
  <cp:lastModifiedBy>Israel de Brito Silva - MPS</cp:lastModifiedBy>
  <cp:revision>630</cp:revision>
  <dcterms:modified xsi:type="dcterms:W3CDTF">2015-11-26T11:47:21Z</dcterms:modified>
</cp:coreProperties>
</file>